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579" r:id="rId2"/>
    <p:sldId id="577" r:id="rId3"/>
    <p:sldId id="581" r:id="rId4"/>
    <p:sldId id="592" r:id="rId5"/>
    <p:sldId id="583" r:id="rId6"/>
    <p:sldId id="584" r:id="rId7"/>
    <p:sldId id="585" r:id="rId8"/>
    <p:sldId id="587" r:id="rId9"/>
    <p:sldId id="588" r:id="rId10"/>
    <p:sldId id="590" r:id="rId11"/>
    <p:sldId id="591" r:id="rId12"/>
    <p:sldId id="424" r:id="rId1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FF7C80"/>
    <a:srgbClr val="006600"/>
    <a:srgbClr val="008080"/>
    <a:srgbClr val="FF3300"/>
    <a:srgbClr val="333399"/>
    <a:srgbClr val="000000"/>
    <a:srgbClr val="FF0066"/>
    <a:srgbClr val="50FA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92874" autoAdjust="0"/>
  </p:normalViewPr>
  <p:slideViewPr>
    <p:cSldViewPr>
      <p:cViewPr varScale="1">
        <p:scale>
          <a:sx n="85" d="100"/>
          <a:sy n="85" d="100"/>
        </p:scale>
        <p:origin x="-14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18" y="1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algn="r"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23683"/>
            <a:ext cx="5487042" cy="44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8958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18" y="9448958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algn="r" defTabSz="938936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EB18651-B928-464F-ACD5-C1A26BFA4D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22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998DD-F57B-4C56-A9C4-E3D1B8CF9261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7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DF59-550C-47DD-931F-2C43899593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948F-564F-4B24-B739-092073A32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705C-1CC9-414C-9F4B-9E0EFBDC2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2BB9-796A-4C7A-B503-BEDB8990E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89AB-F9F8-499B-9A54-949D2741B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8230-E3D9-43CB-97A3-A522C536E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4ABD-2ABC-4516-B46E-AD698B1FD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698F0-DEAB-4966-AE08-9DD5EBE6F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4B3D-490B-43B6-AE2F-3D609927ED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AFEE-0E81-459E-9813-124201B48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BA1C-7620-4BA1-9301-A2A081089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5FE3-3AEB-4795-9EE4-E4C19D2AA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2553-3127-4C20-810D-89C7DCAD9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927A017-60A0-4D37-B4FA-A9EDC7F18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ransition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1043608" y="3861048"/>
            <a:ext cx="78311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0" y="270892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Batang" panose="02030600000101010101" pitchFamily="18" charset="-127"/>
              <a:ea typeface="Batang" panose="02030600000101010101" pitchFamily="18" charset="-127"/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Вопросы взаимодействия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контрольно – надзорных органов в сфере контроля за соблюдением Правил технологического присоединения 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                           Московская область 2016     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Е.А.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Клостер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79512" y="2924944"/>
            <a:ext cx="9144000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204864"/>
            <a:ext cx="5835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Хабаровское УФАС России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43010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7647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Опрос территориальных управлений ФАС России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784976" cy="2304256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  <a:reflection blurRad="6350" stA="50000" endA="300" endPos="55500" dist="101600" dir="5400000" sy="-100000" algn="bl" rotWithShape="0"/>
                </a:effectLst>
                <a:tableStyleId>{5C22544A-7EE6-4342-B048-85BDC9FD1C3A}</a:tableStyleId>
              </a:tblPr>
              <a:tblGrid>
                <a:gridCol w="2562285"/>
                <a:gridCol w="2855117"/>
                <a:gridCol w="3367574"/>
              </a:tblGrid>
              <a:tr h="5479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Вариант № 1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Вариант № 2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Вариант № 3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175633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Сахалинское УФАС России</a:t>
                      </a:r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Кабардино-Балкарское</a:t>
                      </a:r>
                      <a:r>
                        <a:rPr lang="ru-RU" sz="1200" b="1" baseline="0" dirty="0" smtClean="0"/>
                        <a:t> УФАС России</a:t>
                      </a:r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Орловское УФАС России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Амурское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УФАС</a:t>
                      </a:r>
                      <a:r>
                        <a:rPr lang="ru-RU" sz="1200" b="1" baseline="0" dirty="0" smtClean="0"/>
                        <a:t> России</a:t>
                      </a:r>
                      <a:endParaRPr lang="ru-RU" sz="1200" b="1" dirty="0" smtClean="0"/>
                    </a:p>
                    <a:p>
                      <a:pPr algn="l"/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Крымское</a:t>
                      </a:r>
                      <a:r>
                        <a:rPr lang="ru-RU" sz="1200" b="1" baseline="0" dirty="0" smtClean="0"/>
                        <a:t> УФАС России</a:t>
                      </a:r>
                      <a:endParaRPr lang="ru-RU" sz="1200" b="1" dirty="0" smtClean="0"/>
                    </a:p>
                    <a:p>
                      <a:pPr algn="l"/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Курганское </a:t>
                      </a:r>
                      <a:r>
                        <a:rPr lang="ru-RU" sz="1200" b="1" baseline="0" dirty="0" smtClean="0"/>
                        <a:t>УФАС России</a:t>
                      </a:r>
                    </a:p>
                    <a:p>
                      <a:pPr algn="l"/>
                      <a:endParaRPr lang="ru-RU" sz="1200" b="1" baseline="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Челябинское УФАС России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Рисунок 5" descr="https://im2-tub-ru.yandex.net/i?id=4033882848d743b699c4be00c509c2ea&amp;n=33&amp;h=215&amp;w=4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93096"/>
            <a:ext cx="511256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/>
          <a:lstStyle/>
          <a:p>
            <a:pPr algn="just"/>
            <a:r>
              <a:rPr lang="ru-RU" sz="1900" b="1" dirty="0" smtClean="0">
                <a:solidFill>
                  <a:srgbClr val="006600"/>
                </a:solidFill>
              </a:rPr>
              <a:t>Кемеровское УФАС России </a:t>
            </a:r>
            <a:r>
              <a:rPr lang="ru-RU" sz="1900" dirty="0" smtClean="0">
                <a:solidFill>
                  <a:srgbClr val="006600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указывает на практику внесения в рамках </a:t>
            </a:r>
            <a:r>
              <a:rPr lang="ru-RU" sz="1900" dirty="0" err="1" smtClean="0">
                <a:solidFill>
                  <a:schemeClr val="tx1"/>
                </a:solidFill>
              </a:rPr>
              <a:t>КоАП</a:t>
            </a:r>
            <a:r>
              <a:rPr lang="ru-RU" sz="1900" dirty="0" smtClean="0">
                <a:solidFill>
                  <a:schemeClr val="tx1"/>
                </a:solidFill>
              </a:rPr>
              <a:t> РФ представлений о принятии мер по устранению причин и условий, способствующих совершению административного правонарушения.</a:t>
            </a:r>
          </a:p>
          <a:p>
            <a:pPr algn="just"/>
            <a:r>
              <a:rPr lang="ru-RU" sz="1900" b="1" dirty="0" smtClean="0">
                <a:solidFill>
                  <a:srgbClr val="006600"/>
                </a:solidFill>
              </a:rPr>
              <a:t>Омское УФАС России</a:t>
            </a:r>
            <a:r>
              <a:rPr lang="ru-RU" sz="1900" dirty="0" smtClean="0">
                <a:solidFill>
                  <a:srgbClr val="006600"/>
                </a:solidFill>
              </a:rPr>
              <a:t> </a:t>
            </a:r>
            <a:r>
              <a:rPr lang="ru-RU" sz="1900" dirty="0" smtClean="0"/>
              <a:t>предлагает дополнить абзац 2 пункта 2 постановления № 861 словами: «в отношении лиц (хозяйствующих субъектов) в сфере предпринимательской деятельности либо неопределенного круга потребителей», далее после запятой: «а Федеральную службу по надзору в сфере защиты прав потребителей и благополучия человека – в отношении потребителей, не осуществляющих деятельность в сфере предпринимательской».</a:t>
            </a:r>
          </a:p>
          <a:p>
            <a:pPr algn="just"/>
            <a:r>
              <a:rPr lang="ru-RU" sz="1900" b="1" dirty="0" smtClean="0">
                <a:solidFill>
                  <a:srgbClr val="006600"/>
                </a:solidFill>
              </a:rPr>
              <a:t>Нижегородское УФАС России </a:t>
            </a:r>
            <a:r>
              <a:rPr lang="ru-RU" sz="1900" dirty="0" smtClean="0">
                <a:solidFill>
                  <a:srgbClr val="993300"/>
                </a:solidFill>
              </a:rPr>
              <a:t>считает, что необходимость внесения изменений в нормативные правовые акты отсутствует, необходимо разрешить вопрос о разработке механизма понуждения хозяйствующих субъектов к исполнению представлений о принятии мер по устранению причин и условий, способствующих совершению административного правонарушения.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Опрос территориальных управлений ФАС России</a:t>
            </a:r>
            <a:endParaRPr lang="ru-RU" dirty="0"/>
          </a:p>
        </p:txBody>
      </p:sp>
      <p:pic>
        <p:nvPicPr>
          <p:cNvPr id="5" name="Рисунок 4" descr="http://www.watchlistnews.com/logos/upgrade-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195">
            <a:off x="4450595" y="5797547"/>
            <a:ext cx="2216172" cy="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184" y="342900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5151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effectLst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Доминирование на рынке</a:t>
            </a:r>
            <a:endParaRPr lang="ru-RU" sz="2800" b="1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052736"/>
            <a:ext cx="54726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статья 10 Закона о защите конкуренции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2060848"/>
            <a:ext cx="5184576" cy="12241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Запрещается злоупотребление доминирующим  положением ,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если</a:t>
            </a:r>
            <a:endParaRPr lang="ru-RU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717032"/>
            <a:ext cx="4320480" cy="1440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результатом является или может являться недопущение, ограничение устранение конкуренции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3645024"/>
            <a:ext cx="4032448" cy="17281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результатом является или может ущемление интересов других лиц </a:t>
            </a:r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(хозяйствующих субъектов) в сфере предпринимательской деятельности</a:t>
            </a:r>
            <a:endParaRPr lang="ru-RU" sz="2000" b="1" u="sng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5517232"/>
            <a:ext cx="6408712" cy="9361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результатом является или может ущемление интересов</a:t>
            </a:r>
            <a:r>
              <a:rPr lang="ru-RU" sz="2000" b="1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неопределенного круга потребителей</a:t>
            </a:r>
            <a:endParaRPr lang="ru-RU" sz="2000" b="1" u="sng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0152" y="3284984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7864" y="3284984"/>
            <a:ext cx="64807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6016" y="3284984"/>
            <a:ext cx="72008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Содержимое 25" descr="http://bit-auto.ru/images/right-choi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5273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85786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Порядок рассмотрения заявлений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4725144"/>
          <a:ext cx="4248472" cy="18592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248472"/>
              </a:tblGrid>
              <a:tr h="1728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Направление заявлений граждан в 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</a:rPr>
                        <a:t>Управление </a:t>
                      </a:r>
                      <a:r>
                        <a:rPr lang="ru-RU" sz="2000" u="sng" dirty="0" err="1" smtClean="0">
                          <a:solidFill>
                            <a:srgbClr val="FF0000"/>
                          </a:solidFill>
                        </a:rPr>
                        <a:t>Роспотребнадзора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</a:rPr>
                        <a:t> по Хабаровскому краю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83568" y="980728"/>
            <a:ext cx="756084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Рассмотрение заявлений граждан о нарушении сетевыми организациями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Правил технологического присоединения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492896"/>
            <a:ext cx="3888432" cy="2088232"/>
          </a:xfrm>
          <a:prstGeom prst="roundRect">
            <a:avLst/>
          </a:prstGeom>
          <a:solidFill>
            <a:schemeClr val="accent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800" b="1" dirty="0" smtClean="0">
                <a:solidFill>
                  <a:schemeClr val="tx1"/>
                </a:solidFill>
              </a:rPr>
              <a:t>Отказ в возбуждении дела о нарушении антимонопольного законодательства </a:t>
            </a:r>
          </a:p>
          <a:p>
            <a:pPr lvl="0" algn="ctr"/>
            <a:r>
              <a:rPr lang="ru-RU" sz="1800" b="1" dirty="0" smtClean="0">
                <a:solidFill>
                  <a:schemeClr val="tx1"/>
                </a:solidFill>
              </a:rPr>
              <a:t>(п.1 ч. 5, п.2 ч. 8, п.1 ч. 9 ст. 44 Закона о защите конкуренции)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636912"/>
            <a:ext cx="3672408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Возбуждение дела об административном правонарушении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</a:rPr>
              <a:t>(ст. 9.21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КоАП</a:t>
            </a:r>
            <a:r>
              <a:rPr lang="ru-RU" sz="2000" b="1" u="sng" dirty="0" smtClean="0">
                <a:solidFill>
                  <a:srgbClr val="FF0000"/>
                </a:solidFill>
              </a:rPr>
              <a:t> РФ)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 flipH="1">
            <a:off x="2267744" y="2060848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644008" y="2060848"/>
            <a:ext cx="144016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>
            <a:off x="6372200" y="2060848"/>
            <a:ext cx="61206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tamagazine.com/wp-content/uploads/2013/09/Open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96944" cy="648072"/>
          </a:xfrm>
          <a:prstGeom prst="rect">
            <a:avLst/>
          </a:prstGeom>
          <a:solidFill>
            <a:srgbClr val="FF7C8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10000"/>
                  </a:schemeClr>
                </a:solidFill>
              </a:rPr>
              <a:t>При направлении заявлений граждан для рассмотрения в Управление Роспотребнадзора по Хабаровскому краю, руководствуемся :</a:t>
            </a:r>
            <a:endParaRPr lang="ru-RU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556792"/>
            <a:ext cx="7272808" cy="8640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Правилами технологического присоединения, </a:t>
            </a:r>
            <a:r>
              <a:rPr lang="ru-RU" sz="1400" dirty="0" smtClean="0">
                <a:solidFill>
                  <a:schemeClr val="tx1"/>
                </a:solidFill>
              </a:rPr>
              <a:t>которые утверждены в целях содействия развитию конкуренции на рынке производства и сбыта электрической энергии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400" b="1" u="sng" dirty="0" smtClean="0">
                <a:solidFill>
                  <a:srgbClr val="FF0000"/>
                </a:solidFill>
              </a:rPr>
              <a:t>защиты прав потребителей электрической энергии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2564904"/>
            <a:ext cx="7272808" cy="194421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Законом о защите прав потребителей</a:t>
            </a:r>
            <a:r>
              <a:rPr lang="ru-RU" sz="1200" dirty="0" smtClean="0">
                <a:solidFill>
                  <a:schemeClr val="tx1"/>
                </a:solidFill>
              </a:rPr>
              <a:t>, который регулирует отношения, возникающие между потребителями и изготовителями, исполнителями, импортерами, продавцами при продаже товаров (выполнение работ, оказание услуг). Отношения в области защиты прав потребителей регулируются Гражданским кодексом Российской Федерации, Законом о защите прав потребителей, другими федеральными законами и принимаемыми в соответствии с ними иными нормативными правовыми актами Российской Федерации. </a:t>
            </a:r>
            <a:r>
              <a:rPr lang="ru-RU" sz="1400" b="1" u="sng" dirty="0" smtClean="0">
                <a:solidFill>
                  <a:srgbClr val="FF0000"/>
                </a:solidFill>
              </a:rPr>
              <a:t>Правительство Российской Федерации вправе издавать для потребителя и продавца правила, обязательные при заключении и исполнении публичных договоров – таковыми, по мнению Хабаровского УФАС России, являются Правила технологического присоединения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4653136"/>
            <a:ext cx="7272808" cy="165618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Разъяснениями ФАС России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(письмо от 28.12.2015 </a:t>
            </a:r>
            <a:r>
              <a:rPr lang="ru-RU" sz="1200" dirty="0" err="1" smtClean="0">
                <a:solidFill>
                  <a:schemeClr val="tx1"/>
                </a:solidFill>
              </a:rPr>
              <a:t>исх.№</a:t>
            </a:r>
            <a:r>
              <a:rPr lang="ru-RU" sz="1200" dirty="0" smtClean="0">
                <a:solidFill>
                  <a:schemeClr val="tx1"/>
                </a:solidFill>
              </a:rPr>
              <a:t> СП/75571/15). «Поступившее в антимонопольный орган заявление гражданина об ущемлении доминирующим хозяйствующим субъектом его интересов в связи с исполнением обязательств, </a:t>
            </a:r>
            <a:r>
              <a:rPr lang="ru-RU" sz="1400" b="1" u="sng" dirty="0" smtClean="0">
                <a:solidFill>
                  <a:srgbClr val="FF0000"/>
                </a:solidFill>
              </a:rPr>
              <a:t>возникающих из договорных или преддоговорных отношений подлежит направлению в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Роспотребнадзор</a:t>
            </a:r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для рассмотрения в соответствии с компетенцией, поскольку в указанном случае гражданин должен пользоваться правами, предоставленными ему Законом о защите прав потребителей </a:t>
            </a:r>
            <a:r>
              <a:rPr lang="ru-RU" sz="1400" b="1" u="sng" dirty="0" smtClean="0">
                <a:solidFill>
                  <a:srgbClr val="FF0000"/>
                </a:solidFill>
              </a:rPr>
              <a:t>и изданными в соответствии с ним иными правовыми актами.</a:t>
            </a:r>
            <a:r>
              <a:rPr lang="ru-RU" sz="1400" dirty="0" smtClean="0">
                <a:solidFill>
                  <a:schemeClr val="tx1"/>
                </a:solidFill>
              </a:rPr>
              <a:t>» </a:t>
            </a:r>
          </a:p>
          <a:p>
            <a:endParaRPr lang="ru-RU" dirty="0" smtClean="0"/>
          </a:p>
        </p:txBody>
      </p:sp>
      <p:cxnSp>
        <p:nvCxnSpPr>
          <p:cNvPr id="15" name="Shape 14"/>
          <p:cNvCxnSpPr>
            <a:stCxn id="5" idx="1"/>
            <a:endCxn id="8" idx="1"/>
          </p:cNvCxnSpPr>
          <p:nvPr/>
        </p:nvCxnSpPr>
        <p:spPr>
          <a:xfrm rot="10800000" flipH="1" flipV="1">
            <a:off x="395536" y="1232756"/>
            <a:ext cx="1008112" cy="4248472"/>
          </a:xfrm>
          <a:prstGeom prst="bentConnector3">
            <a:avLst>
              <a:gd name="adj1" fmla="val -2267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179512" y="1988840"/>
            <a:ext cx="122413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9512" y="3429000"/>
            <a:ext cx="129614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Неопределенность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в сфере контроля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7"/>
            <a:ext cx="8856984" cy="504056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             В силу абзаца 2 постановления Правительства Российской Федерации от 27.12.2004 № 861, </a:t>
            </a:r>
            <a:r>
              <a:rPr lang="ru-RU" sz="2400" b="1" dirty="0" smtClean="0">
                <a:solidFill>
                  <a:srgbClr val="C00000"/>
                </a:solidFill>
              </a:rPr>
              <a:t>Федеральная антимонопольная служба определена уполномоченным федеральным органом исполнительной власти по обеспечению контроля за соблюдением Правил технологического присоединения.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052736"/>
            <a:ext cx="6552728" cy="22322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Управление </a:t>
            </a:r>
            <a:r>
              <a:rPr lang="ru-RU" sz="1800" b="1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1800" b="1" dirty="0" smtClean="0">
                <a:solidFill>
                  <a:schemeClr val="tx1"/>
                </a:solidFill>
              </a:rPr>
              <a:t> по Хабаровскому краю </a:t>
            </a:r>
            <a:r>
              <a:rPr lang="ru-RU" sz="1800" b="1" u="sng" dirty="0" smtClean="0">
                <a:solidFill>
                  <a:srgbClr val="FF0000"/>
                </a:solidFill>
              </a:rPr>
              <a:t>отказывает гражданам в принятии мер реагирования</a:t>
            </a:r>
            <a:r>
              <a:rPr lang="ru-RU" sz="1800" dirty="0" smtClean="0">
                <a:solidFill>
                  <a:schemeClr val="tx1"/>
                </a:solidFill>
              </a:rPr>
              <a:t>, направленных на восстановление нарушенного права в административном порядке в связи с тем, что контроль за соблюдением </a:t>
            </a:r>
            <a:r>
              <a:rPr lang="ru-RU" sz="1800" b="1" u="sng" dirty="0" smtClean="0">
                <a:solidFill>
                  <a:srgbClr val="FF0000"/>
                </a:solidFill>
              </a:rPr>
              <a:t>Правил технологического присоединения не относится к компетенции Управления </a:t>
            </a:r>
            <a:r>
              <a:rPr lang="ru-RU" sz="1800" b="1" u="sng" dirty="0" err="1" smtClean="0">
                <a:solidFill>
                  <a:srgbClr val="FF0000"/>
                </a:solidFill>
              </a:rPr>
              <a:t>Роспотребнадзора</a:t>
            </a:r>
            <a:r>
              <a:rPr lang="ru-RU" sz="1800" b="1" u="sng" dirty="0" smtClean="0">
                <a:solidFill>
                  <a:srgbClr val="FF0000"/>
                </a:solidFill>
              </a:rPr>
              <a:t> по Хабаровскому краю. </a:t>
            </a:r>
            <a:endParaRPr lang="ru-RU" sz="18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dc340.4shared.com/img/FYjwqhbV/s24/129cbee2d98/3D_Character__63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Вывод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772816"/>
            <a:ext cx="4402832" cy="338437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    </a:t>
            </a:r>
            <a:r>
              <a:rPr lang="ru-RU" sz="2400" b="1" dirty="0" smtClean="0">
                <a:solidFill>
                  <a:schemeClr val="accent2"/>
                </a:solidFill>
              </a:rPr>
              <a:t>В сфере контроля за соблюдением </a:t>
            </a:r>
            <a:r>
              <a:rPr lang="ru-RU" sz="2400" b="1" u="sng" dirty="0" smtClean="0">
                <a:solidFill>
                  <a:srgbClr val="C00000"/>
                </a:solidFill>
              </a:rPr>
              <a:t>Правил технологического присоединения возникла неопределенность</a:t>
            </a:r>
            <a:r>
              <a:rPr lang="ru-RU" sz="2400" b="1" dirty="0" smtClean="0">
                <a:solidFill>
                  <a:schemeClr val="accent2"/>
                </a:solidFill>
              </a:rPr>
              <a:t>, что существенно влияет на интересы граждан, связанные с защитой нарушенного права в административном порядке</a:t>
            </a:r>
            <a:r>
              <a:rPr lang="ru-RU" sz="2000" b="1" dirty="0" smtClean="0">
                <a:solidFill>
                  <a:schemeClr val="accent2"/>
                </a:solidFill>
              </a:rPr>
              <a:t>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4" descr="http://topuspeh.ru/wp-content/uploads/2013/02/vopros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544616"/>
          </a:xfrm>
        </p:spPr>
        <p:txBody>
          <a:bodyPr/>
          <a:lstStyle/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Внести </a:t>
            </a:r>
            <a:r>
              <a:rPr lang="ru-RU" sz="2400" b="1" dirty="0" smtClean="0">
                <a:solidFill>
                  <a:schemeClr val="tx1"/>
                </a:solidFill>
              </a:rPr>
              <a:t>изменения в постановление Правительства РФ от 27.12.2004 № 861( далее постановление) </a:t>
            </a:r>
            <a:r>
              <a:rPr lang="ru-RU" sz="2400" b="1" u="sng" dirty="0" smtClean="0">
                <a:solidFill>
                  <a:srgbClr val="FF0000"/>
                </a:solidFill>
              </a:rPr>
              <a:t>путем исключения абзаца 2 пункта 2 постановления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либо</a:t>
            </a:r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абзаце 2 пункта 2 постановления слова </a:t>
            </a:r>
            <a:r>
              <a:rPr lang="ru-RU" sz="2400" b="1" u="sng" dirty="0" smtClean="0">
                <a:solidFill>
                  <a:srgbClr val="FF0000"/>
                </a:solidFill>
              </a:rPr>
              <a:t>«Федеральную антимонопольную службу» </a:t>
            </a:r>
            <a:r>
              <a:rPr lang="ru-RU" sz="2400" b="1" dirty="0" smtClean="0">
                <a:solidFill>
                  <a:schemeClr val="tx1"/>
                </a:solidFill>
              </a:rPr>
              <a:t>заменить словами </a:t>
            </a:r>
            <a:r>
              <a:rPr lang="ru-RU" sz="2400" b="1" u="sng" dirty="0" smtClean="0">
                <a:solidFill>
                  <a:srgbClr val="FF0000"/>
                </a:solidFill>
              </a:rPr>
              <a:t>«Федеральную службу по надзору в сфере защиты прав потребителей и благополучия человека»</a:t>
            </a: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24744"/>
            <a:ext cx="2664296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6"/>
                </a:solidFill>
              </a:rPr>
              <a:t>Вариант 1.</a:t>
            </a:r>
          </a:p>
        </p:txBody>
      </p:sp>
      <p:pic>
        <p:nvPicPr>
          <p:cNvPr id="6" name="Рисунок 5" descr="http://www.watchlistnews.com/logos/upgrade-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195">
            <a:off x="5962762" y="1261042"/>
            <a:ext cx="2216172" cy="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</a:t>
            </a: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Внести изменения в постановление Правительства РФ от 27.12.2004 № 861 (далее постановление) путем включения в абзац 2 пункта 2 постановления </a:t>
            </a:r>
            <a:r>
              <a:rPr lang="ru-RU" sz="2400" b="1" u="sng" dirty="0" smtClean="0">
                <a:solidFill>
                  <a:schemeClr val="tx1"/>
                </a:solidFill>
              </a:rPr>
              <a:t>после слов «Федеральную антимонопольную службу» </a:t>
            </a:r>
            <a:r>
              <a:rPr lang="ru-RU" sz="2400" b="1" u="sng" dirty="0" smtClean="0">
                <a:solidFill>
                  <a:srgbClr val="FF0000"/>
                </a:solidFill>
              </a:rPr>
              <a:t>слова «в рамках своих полномочий»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Указанные положения направлены </a:t>
            </a:r>
            <a:r>
              <a:rPr lang="ru-RU" sz="2400" b="1" u="sng" dirty="0" smtClean="0">
                <a:solidFill>
                  <a:schemeClr val="accent6"/>
                </a:solidFill>
              </a:rPr>
              <a:t>на </a:t>
            </a:r>
            <a:r>
              <a:rPr lang="ru-RU" sz="2400" b="1" u="sng" dirty="0" smtClean="0">
                <a:solidFill>
                  <a:schemeClr val="accent6"/>
                </a:solidFill>
              </a:rPr>
              <a:t>     гармонизацию </a:t>
            </a:r>
            <a:r>
              <a:rPr lang="ru-RU" sz="2400" b="1" u="sng" dirty="0" smtClean="0">
                <a:solidFill>
                  <a:schemeClr val="accent6"/>
                </a:solidFill>
              </a:rPr>
              <a:t>Правил технологического присоединения с положениями «четвертого антимонопольного пакета».</a:t>
            </a:r>
            <a:endParaRPr lang="ru-RU" sz="2400" b="1" u="sng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1560" y="1052736"/>
            <a:ext cx="2520280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/>
                </a:solidFill>
              </a:rPr>
              <a:t>Вариант 2</a:t>
            </a:r>
            <a:endParaRPr lang="ru-RU" b="1" u="sng" dirty="0">
              <a:solidFill>
                <a:schemeClr val="accent6"/>
              </a:solidFill>
            </a:endParaRPr>
          </a:p>
        </p:txBody>
      </p:sp>
      <p:pic>
        <p:nvPicPr>
          <p:cNvPr id="6" name="Рисунок 5" descr="http://previews.123rf.com/images/amasterpics123/amasterpics1231211/amasterpics123121100026/16587672-3d-man-sitting-and-reading-a-book-with-idea-bulb-over-white-background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</a:t>
            </a: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88843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Включение в Правила технологического присоединения </a:t>
            </a:r>
            <a:r>
              <a:rPr lang="ru-RU" sz="2000" b="1" u="sng" dirty="0" smtClean="0">
                <a:solidFill>
                  <a:srgbClr val="FF0000"/>
                </a:solidFill>
              </a:rPr>
              <a:t>раздела, регламентирующего порядок рассмотрения заявлений, материалов, выдачи предписания </a:t>
            </a:r>
            <a:r>
              <a:rPr lang="ru-RU" sz="2000" b="1" dirty="0" smtClean="0">
                <a:solidFill>
                  <a:schemeClr val="tx1"/>
                </a:solidFill>
              </a:rPr>
              <a:t>(как ненормативного правового акта, направленного на восстановление нарушенных прав) по вопросам, связанным с технологическим присоединением, с одновременным, при необходимости, внесением соответствующих </a:t>
            </a:r>
            <a:r>
              <a:rPr lang="ru-RU" sz="2000" b="1" u="sng" dirty="0" smtClean="0">
                <a:solidFill>
                  <a:srgbClr val="FF0000"/>
                </a:solidFill>
              </a:rPr>
              <a:t>изменений в статью 23 Закона о защите конкуренции (полномочия антимонопольного органа), положение о ФАС России и положение о территориальном органе ФАС России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1052736"/>
            <a:ext cx="2520280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/>
                </a:solidFill>
              </a:rPr>
              <a:t>Вариант 3</a:t>
            </a:r>
            <a:endParaRPr lang="ru-RU" b="1" u="sng" dirty="0">
              <a:solidFill>
                <a:schemeClr val="accent6"/>
              </a:solidFill>
            </a:endParaRPr>
          </a:p>
        </p:txBody>
      </p:sp>
      <p:pic>
        <p:nvPicPr>
          <p:cNvPr id="6" name="Рисунок 5" descr="http://wl.static.fotolia.com/jpg/00/53/71/67/400_F_53716784_IE4wh8uqthiUWeyofQCsEU2lOT3yA7a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5273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lya_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7580</TotalTime>
  <Words>822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Zemlya_1</vt:lpstr>
      <vt:lpstr>Слайд 1</vt:lpstr>
      <vt:lpstr>Доминирование на рынке</vt:lpstr>
      <vt:lpstr>          Порядок рассмотрения заявлений  </vt:lpstr>
      <vt:lpstr>Основания</vt:lpstr>
      <vt:lpstr>Неопределенность в сфере контроля</vt:lpstr>
      <vt:lpstr>Вывод</vt:lpstr>
      <vt:lpstr>Предложения </vt:lpstr>
      <vt:lpstr>Предложения </vt:lpstr>
      <vt:lpstr>Предложения </vt:lpstr>
      <vt:lpstr>Опрос территориальных управлений ФАС России</vt:lpstr>
      <vt:lpstr>Слайд 11</vt:lpstr>
      <vt:lpstr>Слайд 12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to27-admin</cp:lastModifiedBy>
  <cp:revision>586</cp:revision>
  <cp:lastPrinted>2015-11-16T14:12:27Z</cp:lastPrinted>
  <dcterms:created xsi:type="dcterms:W3CDTF">2011-07-04T05:45:49Z</dcterms:created>
  <dcterms:modified xsi:type="dcterms:W3CDTF">2016-09-21T23:11:40Z</dcterms:modified>
</cp:coreProperties>
</file>