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5" r:id="rId2"/>
  </p:sldMasterIdLst>
  <p:notesMasterIdLst>
    <p:notesMasterId r:id="rId19"/>
  </p:notesMasterIdLst>
  <p:handoutMasterIdLst>
    <p:handoutMasterId r:id="rId20"/>
  </p:handoutMasterIdLst>
  <p:sldIdLst>
    <p:sldId id="478" r:id="rId3"/>
    <p:sldId id="481" r:id="rId4"/>
    <p:sldId id="449" r:id="rId5"/>
    <p:sldId id="448" r:id="rId6"/>
    <p:sldId id="452" r:id="rId7"/>
    <p:sldId id="484" r:id="rId8"/>
    <p:sldId id="483" r:id="rId9"/>
    <p:sldId id="482" r:id="rId10"/>
    <p:sldId id="485" r:id="rId11"/>
    <p:sldId id="454" r:id="rId12"/>
    <p:sldId id="469" r:id="rId13"/>
    <p:sldId id="473" r:id="rId14"/>
    <p:sldId id="487" r:id="rId15"/>
    <p:sldId id="462" r:id="rId16"/>
    <p:sldId id="471" r:id="rId17"/>
    <p:sldId id="486" r:id="rId18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FFCC"/>
    <a:srgbClr val="FF7C80"/>
    <a:srgbClr val="333399"/>
    <a:srgbClr val="008080"/>
    <a:srgbClr val="5EA5AB"/>
    <a:srgbClr val="1B1862"/>
    <a:srgbClr val="F7B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1" autoAdjust="0"/>
    <p:restoredTop sz="97478" autoAdjust="0"/>
  </p:normalViewPr>
  <p:slideViewPr>
    <p:cSldViewPr snapToGrid="0">
      <p:cViewPr varScale="1">
        <p:scale>
          <a:sx n="112" d="100"/>
          <a:sy n="112" d="100"/>
        </p:scale>
        <p:origin x="16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90;&#1100;&#1103;&#1085;&#1072;\Desktop\&#1050;&#1085;&#1080;&#1075;&#1072;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Дела</c:v>
                </c:pt>
              </c:strCache>
            </c:strRef>
          </c:tx>
          <c:spPr>
            <a:ln w="63500" cmpd="sng">
              <a:solidFill>
                <a:srgbClr val="00808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926609511580997E-3"/>
                  <c:y val="-3.997704699052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926609511580997E-3"/>
                  <c:y val="-3.997704699052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848626658106705E-2"/>
                  <c:y val="-4.468041415405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63304755790505E-3"/>
                  <c:y val="3.057068299275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DB-4671-9C43-307DE782C1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Лист6!$B$2:$F$2</c:f>
              <c:numCache>
                <c:formatCode>General</c:formatCode>
                <c:ptCount val="5"/>
                <c:pt idx="0">
                  <c:v>10011</c:v>
                </c:pt>
                <c:pt idx="1">
                  <c:v>10022</c:v>
                </c:pt>
                <c:pt idx="2">
                  <c:v>9755</c:v>
                </c:pt>
                <c:pt idx="3">
                  <c:v>9092</c:v>
                </c:pt>
                <c:pt idx="4">
                  <c:v>4040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2DB-4671-9C43-307DE782C155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ln w="63500">
              <a:solidFill>
                <a:srgbClr val="3333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0126582278481025E-2"/>
                  <c:y val="5.025125628140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90233824740425E-2"/>
                  <c:y val="5.089509515518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848626658106705E-2"/>
                  <c:y val="4.7031819988856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92660951158099E-2"/>
                  <c:y val="4.9383410988299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DB-4671-9C43-307DE782C15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63304755790505E-3"/>
                  <c:y val="-6.819613898384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2DB-4671-9C43-307DE782C1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3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Лист6!$B$3:$F$3</c:f>
              <c:numCache>
                <c:formatCode>General</c:formatCode>
                <c:ptCount val="5"/>
                <c:pt idx="0">
                  <c:v>1423</c:v>
                </c:pt>
                <c:pt idx="1">
                  <c:v>1759</c:v>
                </c:pt>
                <c:pt idx="2">
                  <c:v>1928</c:v>
                </c:pt>
                <c:pt idx="3">
                  <c:v>2362</c:v>
                </c:pt>
                <c:pt idx="4">
                  <c:v>5486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F2DB-4671-9C43-307DE782C1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9591632"/>
        <c:axId val="190838520"/>
      </c:lineChart>
      <c:catAx>
        <c:axId val="18959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333399"/>
                </a:solidFill>
              </a:defRPr>
            </a:pPr>
            <a:endParaRPr lang="ru-RU"/>
          </a:p>
        </c:txPr>
        <c:crossAx val="190838520"/>
        <c:crosses val="autoZero"/>
        <c:auto val="1"/>
        <c:lblAlgn val="ctr"/>
        <c:lblOffset val="100"/>
        <c:noMultiLvlLbl val="0"/>
      </c:catAx>
      <c:valAx>
        <c:axId val="19083852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189591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00393977002481"/>
          <c:y val="0.80627384924070866"/>
          <c:w val="0.33399606022997513"/>
          <c:h val="0.14819570536328538"/>
        </c:manualLayout>
      </c:layout>
      <c:overlay val="0"/>
      <c:txPr>
        <a:bodyPr/>
        <a:lstStyle/>
        <a:p>
          <a:pPr>
            <a:defRPr sz="1800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87622655730713E-2"/>
          <c:y val="2.456140486594308E-2"/>
          <c:w val="0.96713615078696213"/>
          <c:h val="0.836421043592819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-4.7801962491691406E-2"/>
                  <c:y val="-9.0877198003989385E-2"/>
                </c:manualLayout>
              </c:layout>
              <c:tx>
                <c:rich>
                  <a:bodyPr/>
                  <a:lstStyle/>
                  <a:p>
                    <a:fld id="{43FB97D2-B6B8-47E3-9978-FA6A9066D78C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5851471868768664E-2"/>
                  <c:y val="-9.5789478977178003E-2"/>
                </c:manualLayout>
              </c:layout>
              <c:tx>
                <c:rich>
                  <a:bodyPr/>
                  <a:lstStyle/>
                  <a:p>
                    <a:fld id="{B06E5F70-EE9B-4EE5-8808-BB5D4BB24B6B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Лист1!$A$8:$A$9</c:f>
              <c:strCache>
                <c:ptCount val="2"/>
                <c:pt idx="0">
                  <c:v>предупреждения</c:v>
                </c:pt>
                <c:pt idx="1">
                  <c:v>возбуждено дел</c:v>
                </c:pt>
              </c:strCache>
            </c:strRef>
          </c:cat>
          <c:val>
            <c:numRef>
              <c:f>Лист1!$B$8:$B$9</c:f>
              <c:numCache>
                <c:formatCode>General</c:formatCode>
                <c:ptCount val="2"/>
                <c:pt idx="0">
                  <c:v>2166</c:v>
                </c:pt>
                <c:pt idx="1">
                  <c:v>1728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120016"/>
        <c:axId val="191120400"/>
        <c:axId val="0"/>
      </c:bar3DChart>
      <c:catAx>
        <c:axId val="19112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120400"/>
        <c:crosses val="autoZero"/>
        <c:auto val="1"/>
        <c:lblAlgn val="ctr"/>
        <c:lblOffset val="100"/>
        <c:noMultiLvlLbl val="0"/>
      </c:catAx>
      <c:valAx>
        <c:axId val="191120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12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8.1482082140803807E-3"/>
                  <c:y val="-8.68322351005954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0723367940307693E-3"/>
                  <c:y val="-0.17552746211646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87047442355953E-3"/>
                  <c:y val="0.207239583112420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злоупотребление доминированием</c:v>
                </c:pt>
                <c:pt idx="1">
                  <c:v>недобросовестная конкуренция</c:v>
                </c:pt>
                <c:pt idx="2">
                  <c:v>нарушения органов власти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</c:v>
                </c:pt>
                <c:pt idx="1">
                  <c:v>358</c:v>
                </c:pt>
                <c:pt idx="2">
                  <c:v>1456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00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5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8163769166820718E-2"/>
                  <c:y val="-3.81006781920718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766747824168218E-2"/>
                  <c:y val="-5.33409494689005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319270617375244E-2"/>
                  <c:y val="2.54004521280469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000826771626621"/>
                  <c:y val="-4.57208138304862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926383132855847E-2"/>
                  <c:y val="-2.03203617024383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Лист1!$A$13:$A$17</c:f>
              <c:strCache>
                <c:ptCount val="5"/>
                <c:pt idx="0">
                  <c:v>злоупотребление доминированием</c:v>
                </c:pt>
                <c:pt idx="1">
                  <c:v>антиконкурентные соглашения и согласованные действия</c:v>
                </c:pt>
                <c:pt idx="2">
                  <c:v>недобросовестная конкуренция</c:v>
                </c:pt>
                <c:pt idx="3">
                  <c:v>нарушения органов власти</c:v>
                </c:pt>
                <c:pt idx="4">
                  <c:v>нарушения на торгах</c:v>
                </c:pt>
              </c:strCache>
            </c:strRef>
          </c:cat>
          <c:val>
            <c:numRef>
              <c:f>Лист1!$B$13:$B$17</c:f>
              <c:numCache>
                <c:formatCode>General</c:formatCode>
                <c:ptCount val="5"/>
                <c:pt idx="0">
                  <c:v>430</c:v>
                </c:pt>
                <c:pt idx="1">
                  <c:v>193</c:v>
                </c:pt>
                <c:pt idx="2">
                  <c:v>181</c:v>
                </c:pt>
                <c:pt idx="3">
                  <c:v>354</c:v>
                </c:pt>
                <c:pt idx="4">
                  <c:v>570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3311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1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6"/>
            <a:ext cx="4303311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6456436"/>
            <a:ext cx="4303311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2231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3" y="1"/>
            <a:ext cx="4302231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4"/>
            <a:ext cx="794258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302231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3" y="6456615"/>
            <a:ext cx="4302231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4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5488" y="511175"/>
            <a:ext cx="3397250" cy="2547938"/>
          </a:xfrm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8225" indent="-287779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1115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1561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2008" indent="-230223" defTabSz="93048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2454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900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53346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13792" indent="-230223" defTabSz="930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79CB49-3E5E-406C-B3EB-B4106D2264A6}" type="slidenum">
              <a:rPr lang="ru-RU" altLang="ru-RU" sz="1200">
                <a:solidFill>
                  <a:srgbClr val="000000"/>
                </a:solidFill>
              </a:rPr>
              <a:pPr/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7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1326C0-89C0-4116-A81E-60C198A997EC}" type="slidenum">
              <a:rPr lang="ru-RU" altLang="ru-RU" sz="1200"/>
              <a:pPr/>
              <a:t>13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15847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/>
          </p:cNvSpPr>
          <p:nvPr/>
        </p:nvSpPr>
        <p:spPr bwMode="auto">
          <a:xfrm>
            <a:off x="3851891" y="9429750"/>
            <a:ext cx="2945284" cy="4953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89" tIns="46795" rIns="93589" bIns="46795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9BC74B3-0A8F-4941-B0A5-2C1E6AF413E7}" type="slidenum">
              <a:rPr lang="ru-RU" altLang="ru-RU" sz="1800">
                <a:solidFill>
                  <a:srgbClr val="000000"/>
                </a:solidFill>
              </a:rPr>
              <a:pPr algn="r"/>
              <a:t>15</a:t>
            </a:fld>
            <a:endParaRPr lang="ru-RU" altLang="ru-RU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4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8" tIns="45344" rIns="90688" bIns="45344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0290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73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5139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7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5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0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3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2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71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3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767044" y="3022268"/>
            <a:ext cx="7909572" cy="33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375"/>
              </a:spcAft>
            </a:pPr>
            <a:r>
              <a:rPr lang="ru-RU" altLang="ru-RU" sz="3600" b="1" dirty="0" smtClean="0">
                <a:solidFill>
                  <a:srgbClr val="333399"/>
                </a:solidFill>
                <a:latin typeface="Arial" pitchFamily="34" charset="0"/>
              </a:rPr>
              <a:t>Публичное обсуждение правоприменительной практики</a:t>
            </a:r>
          </a:p>
          <a:p>
            <a:pPr algn="ctr">
              <a:spcAft>
                <a:spcPts val="375"/>
              </a:spcAft>
            </a:pPr>
            <a:r>
              <a:rPr lang="ru-RU" altLang="ru-RU" sz="3600" b="1" dirty="0" smtClean="0">
                <a:solidFill>
                  <a:srgbClr val="333399"/>
                </a:solidFill>
                <a:latin typeface="Arial" pitchFamily="34" charset="0"/>
              </a:rPr>
              <a:t>ФАС России</a:t>
            </a:r>
            <a:endParaRPr lang="en-US" altLang="ru-RU" sz="3600" b="1" dirty="0">
              <a:solidFill>
                <a:srgbClr val="333399"/>
              </a:solidFill>
              <a:latin typeface="Arial" pitchFamily="34" charset="0"/>
            </a:endParaRPr>
          </a:p>
          <a:p>
            <a:pPr>
              <a:spcAft>
                <a:spcPts val="375"/>
              </a:spcAft>
            </a:pPr>
            <a:endParaRPr lang="en-US" altLang="ru-RU" sz="24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50" b="1" dirty="0" smtClean="0">
              <a:solidFill>
                <a:srgbClr val="333399"/>
              </a:solidFill>
              <a:latin typeface="Arial" pitchFamily="34" charset="0"/>
            </a:endParaRPr>
          </a:p>
          <a:p>
            <a:endParaRPr lang="ru-RU" altLang="ru-RU" sz="165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Заместитель </a:t>
            </a:r>
            <a:r>
              <a:rPr lang="ru-RU" altLang="ru-RU" sz="1600" b="1" dirty="0">
                <a:solidFill>
                  <a:srgbClr val="333399"/>
                </a:solidFill>
                <a:latin typeface="Arial" pitchFamily="34" charset="0"/>
              </a:rPr>
              <a:t>руководителя </a:t>
            </a:r>
            <a:endParaRPr lang="ru-RU" altLang="ru-RU" sz="1600" b="1" dirty="0" smtClean="0">
              <a:solidFill>
                <a:srgbClr val="333399"/>
              </a:solidFill>
              <a:latin typeface="Arial" pitchFamily="34" charset="0"/>
            </a:endParaRP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ФАС России С.А</a:t>
            </a:r>
            <a:r>
              <a:rPr lang="ru-RU" altLang="ru-RU" sz="1600" b="1" dirty="0">
                <a:solidFill>
                  <a:srgbClr val="333399"/>
                </a:solidFill>
                <a:latin typeface="Arial" pitchFamily="34" charset="0"/>
              </a:rPr>
              <a:t>. </a:t>
            </a:r>
            <a:r>
              <a:rPr lang="ru-RU" altLang="ru-RU" sz="1600" b="1" dirty="0" err="1">
                <a:solidFill>
                  <a:srgbClr val="333399"/>
                </a:solidFill>
                <a:latin typeface="Arial" pitchFamily="34" charset="0"/>
              </a:rPr>
              <a:t>Пузыревский</a:t>
            </a:r>
            <a:r>
              <a:rPr lang="ru-RU" altLang="ru-RU" sz="1600" b="1" dirty="0">
                <a:solidFill>
                  <a:srgbClr val="333399"/>
                </a:solidFill>
                <a:latin typeface="Arial" pitchFamily="34" charset="0"/>
              </a:rPr>
              <a:t>, </a:t>
            </a:r>
          </a:p>
          <a:p>
            <a:pPr algn="r"/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ноябрь</a:t>
            </a:r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 </a:t>
            </a:r>
            <a:r>
              <a:rPr lang="ru-RU" altLang="ru-RU" sz="1600" b="1" dirty="0">
                <a:solidFill>
                  <a:srgbClr val="333399"/>
                </a:solidFill>
                <a:latin typeface="Arial" pitchFamily="34" charset="0"/>
              </a:rPr>
              <a:t>2017, </a:t>
            </a:r>
            <a:r>
              <a:rPr lang="ru-RU" altLang="ru-RU" sz="1600" b="1" dirty="0" smtClean="0">
                <a:solidFill>
                  <a:srgbClr val="333399"/>
                </a:solidFill>
                <a:latin typeface="Arial" pitchFamily="34" charset="0"/>
              </a:rPr>
              <a:t>Хабаровск</a:t>
            </a:r>
            <a:endParaRPr lang="ru-RU" altLang="ru-RU" sz="1600" b="1" dirty="0">
              <a:solidFill>
                <a:srgbClr val="333399"/>
              </a:solidFill>
            </a:endParaRPr>
          </a:p>
          <a:p>
            <a:pPr algn="r"/>
            <a:r>
              <a:rPr lang="ru-RU" altLang="ru-RU" sz="1650" b="1" dirty="0" smtClean="0">
                <a:solidFill>
                  <a:srgbClr val="333399"/>
                </a:solidFill>
                <a:latin typeface="Arial" pitchFamily="34" charset="0"/>
              </a:rPr>
              <a:t>                 </a:t>
            </a:r>
            <a:endParaRPr lang="ru-RU" altLang="ru-RU" sz="1650" b="1" dirty="0">
              <a:solidFill>
                <a:srgbClr val="333399"/>
              </a:solidFill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2400" b="1" dirty="0">
                <a:solidFill>
                  <a:srgbClr val="008080"/>
                </a:solidFill>
                <a:latin typeface="Arial" pitchFamily="34" charset="0"/>
              </a:rPr>
              <a:t>ФЕДЕРАЛЬНАЯ АНТИМОНОПОЛЬНАЯ СЛУЖБА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0C3EB-3B63-403A-B9E0-A11EC96395C7}" type="slidenum">
              <a:rPr lang="ru-RU" altLang="ru-RU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025" y="1080526"/>
            <a:ext cx="887945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99"/>
                </a:solidFill>
                <a:cs typeface="Times New Roman" panose="02020603050405020304" pitchFamily="18" charset="0"/>
              </a:rPr>
              <a:t>Меняется структура антимонопольных дел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99"/>
                </a:solidFill>
                <a:cs typeface="Times New Roman" panose="02020603050405020304" pitchFamily="18" charset="0"/>
              </a:rPr>
              <a:t>Современные рынки – современное антимонопольное </a:t>
            </a:r>
            <a:r>
              <a:rPr lang="ru-RU" sz="2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регулирование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Цифровой мир – «цифровая» ФАС России</a:t>
            </a:r>
            <a:endParaRPr lang="ru-RU" sz="2400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14" y="3256353"/>
            <a:ext cx="2955666" cy="1357050"/>
          </a:xfrm>
          <a:prstGeom prst="rect">
            <a:avLst/>
          </a:prstGeom>
        </p:spPr>
      </p:pic>
      <p:pic>
        <p:nvPicPr>
          <p:cNvPr id="17" name="Picture 4" descr="Похожее изображение">
            <a:extLst>
              <a:ext uri="{FF2B5EF4-FFF2-40B4-BE49-F238E27FC236}">
                <a16:creationId xmlns:a16="http://schemas.microsoft.com/office/drawing/2014/main" xmlns="" id="{86C8D13F-E8FA-49E4-B079-FFF42AD3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15" y="3069073"/>
            <a:ext cx="1260676" cy="15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3" y="4428942"/>
            <a:ext cx="1627782" cy="1629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68" y="4626871"/>
            <a:ext cx="4048412" cy="1298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8" y="3230441"/>
            <a:ext cx="3380756" cy="1128045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F2B121A0-8670-49AC-A517-906ADD5DB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538" y="4779760"/>
            <a:ext cx="1078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000000"/>
                </a:solidFill>
              </a:rPr>
              <a:t>Apple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err="1" smtClean="0">
                <a:solidFill>
                  <a:srgbClr val="FFFFFF"/>
                </a:solidFill>
                <a:ea typeface="ＭＳ Ｐゴシック" pitchFamily="34" charset="-128"/>
              </a:rPr>
              <a:t>Цифровизация</a:t>
            </a: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365880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9486" y="1055916"/>
            <a:ext cx="9119667" cy="72934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sz="2600" b="1" dirty="0">
                <a:solidFill>
                  <a:srgbClr val="FF0000"/>
                </a:solidFill>
              </a:rPr>
              <a:t>П</a:t>
            </a:r>
            <a:r>
              <a:rPr lang="ru-RU" sz="2600" b="1" dirty="0" smtClean="0">
                <a:solidFill>
                  <a:srgbClr val="FF0000"/>
                </a:solidFill>
              </a:rPr>
              <a:t>роблемы </a:t>
            </a:r>
            <a:r>
              <a:rPr lang="ru-RU" sz="2600" b="1" dirty="0">
                <a:solidFill>
                  <a:srgbClr val="FF0000"/>
                </a:solidFill>
              </a:rPr>
              <a:t>контрактной системы (44-ФЗ):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486" y="1564934"/>
            <a:ext cx="87412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333399"/>
                </a:solidFill>
              </a:rPr>
              <a:t>Уход из-под действия Закона № 44-ФЗ</a:t>
            </a:r>
          </a:p>
          <a:p>
            <a:pPr marL="342900" lvl="1" indent="-342900" algn="just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333399"/>
                </a:solidFill>
              </a:rPr>
              <a:t>Манипулирование </a:t>
            </a:r>
            <a:r>
              <a:rPr lang="ru-RU" sz="2400" dirty="0">
                <a:solidFill>
                  <a:srgbClr val="333399"/>
                </a:solidFill>
              </a:rPr>
              <a:t>при проведении «бумажного» конкурса</a:t>
            </a:r>
            <a:endParaRPr lang="ru-RU" sz="2400" dirty="0">
              <a:solidFill>
                <a:srgbClr val="333399"/>
              </a:solidFill>
              <a:ea typeface="ＭＳ Ｐゴシック" pitchFamily="34" charset="-128"/>
              <a:cs typeface="Mangal" pitchFamily="18" charset="0"/>
            </a:endParaRPr>
          </a:p>
          <a:p>
            <a:pPr marL="342900" lvl="1" indent="-342900" algn="just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333399"/>
                </a:solidFill>
              </a:rPr>
              <a:t>Недостаточно  эффективная система поддержки СМП</a:t>
            </a:r>
          </a:p>
          <a:p>
            <a:pPr marL="0" lvl="1" algn="just" eaLnBrk="0" fontAlgn="base" hangingPunct="0">
              <a:spcAft>
                <a:spcPts val="600"/>
              </a:spcAft>
              <a:buSzPct val="100000"/>
              <a:defRPr/>
            </a:pPr>
            <a:endParaRPr lang="ru-RU" sz="800" dirty="0">
              <a:solidFill>
                <a:srgbClr val="333399"/>
              </a:solidFill>
              <a:ea typeface="ＭＳ Ｐゴシック" pitchFamily="34" charset="-128"/>
              <a:cs typeface="Mangal" pitchFamily="18" charset="0"/>
            </a:endParaRPr>
          </a:p>
          <a:p>
            <a:pPr marL="0" lvl="1" algn="just" eaLnBrk="0" fontAlgn="base" hangingPunct="0">
              <a:spcAft>
                <a:spcPts val="600"/>
              </a:spcAft>
              <a:buSzPct val="100000"/>
              <a:defRPr/>
            </a:pPr>
            <a:r>
              <a:rPr lang="ru-RU" sz="2600" b="1" dirty="0">
                <a:solidFill>
                  <a:srgbClr val="FF0000"/>
                </a:solidFill>
                <a:ea typeface="ＭＳ Ｐゴシック" pitchFamily="34" charset="-128"/>
                <a:cs typeface="Mangal" pitchFamily="18" charset="0"/>
              </a:rPr>
              <a:t>Усиление неэффективности регулирования закупок государственных компаний и субъектов естественных монополий (223-ФЗ</a:t>
            </a:r>
            <a:r>
              <a:rPr lang="ru-RU" sz="2600" b="1" dirty="0" smtClean="0">
                <a:solidFill>
                  <a:srgbClr val="FF0000"/>
                </a:solidFill>
                <a:ea typeface="ＭＳ Ｐゴシック" pitchFamily="34" charset="-128"/>
                <a:cs typeface="Mangal" pitchFamily="18" charset="0"/>
              </a:rPr>
              <a:t>):</a:t>
            </a:r>
          </a:p>
          <a:p>
            <a:pPr marL="342900" lvl="1" indent="-342900" algn="just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333399"/>
                </a:solidFill>
              </a:rPr>
              <a:t>Решениями Верховного Суда РФ ФАС России фактически лишен возможности рассматривать жалобы по 223-ФЗ</a:t>
            </a:r>
          </a:p>
          <a:p>
            <a:pPr marL="342900" lvl="1" indent="-342900" algn="just" eaLnBrk="0" fontAlgn="base" hangingPunct="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333399"/>
                </a:solidFill>
              </a:rPr>
              <a:t>Доля закупок у единственного поставщика составляет до 95%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10400" y="6608064"/>
            <a:ext cx="2133600" cy="249936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51995" y="139894"/>
            <a:ext cx="80025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>
                <a:solidFill>
                  <a:srgbClr val="FFFFFF"/>
                </a:solidFill>
                <a:ea typeface="ＭＳ Ｐゴシック" pitchFamily="34" charset="-128"/>
              </a:rPr>
              <a:t>Проблемы системы закупок</a:t>
            </a:r>
          </a:p>
        </p:txBody>
      </p:sp>
    </p:spTree>
    <p:extLst>
      <p:ext uri="{BB962C8B-B14F-4D97-AF65-F5344CB8AC3E}">
        <p14:creationId xmlns:p14="http://schemas.microsoft.com/office/powerpoint/2010/main" val="395405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745" y="1793812"/>
            <a:ext cx="86655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240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Отсутствует </a:t>
            </a:r>
            <a:r>
              <a:rPr lang="ru-RU" sz="2800" dirty="0">
                <a:solidFill>
                  <a:srgbClr val="333399"/>
                </a:solidFill>
                <a:cs typeface="Times New Roman" panose="02020603050405020304" pitchFamily="18" charset="0"/>
              </a:rPr>
              <a:t>единство тарифного регулирования, множество пробелов в </a:t>
            </a:r>
            <a:r>
              <a:rPr lang="ru-RU" sz="28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регулировании</a:t>
            </a:r>
          </a:p>
          <a:p>
            <a:pPr marL="514350" indent="-514350" algn="just">
              <a:spcAft>
                <a:spcPts val="24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333399"/>
                </a:solidFill>
                <a:cs typeface="Times New Roman" panose="02020603050405020304" pitchFamily="18" charset="0"/>
              </a:rPr>
              <a:t>Отсутствие четких и «прозрачных» процедур установления тарифов и рассмотрения тарифных споров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-70541" y="209804"/>
            <a:ext cx="9144000" cy="6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  <a:defRPr/>
            </a:pPr>
            <a:r>
              <a:rPr lang="ru-RU" sz="2800" b="1" kern="0" dirty="0">
                <a:solidFill>
                  <a:schemeClr val="bg1"/>
                </a:solidFill>
                <a:ea typeface="ＭＳ Ｐゴシック" pitchFamily="34" charset="-128"/>
                <a:cs typeface="MS PGothic" pitchFamily="34" charset="-128"/>
              </a:rPr>
              <a:t>Проблемы тарифного регулирования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46913" y="6593984"/>
            <a:ext cx="2133600" cy="291004"/>
          </a:xfrm>
        </p:spPr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745" y="4909004"/>
            <a:ext cx="8665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2400"/>
              </a:spcAft>
            </a:pPr>
            <a:r>
              <a:rPr lang="ru-RU" sz="2800" dirty="0">
                <a:solidFill>
                  <a:srgbClr val="333399"/>
                </a:solidFill>
                <a:cs typeface="Times New Roman" panose="02020603050405020304" pitchFamily="18" charset="0"/>
              </a:rPr>
              <a:t>3. </a:t>
            </a:r>
            <a:r>
              <a:rPr lang="ru-RU" sz="28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Предельные индексы – </a:t>
            </a:r>
            <a:r>
              <a:rPr lang="ru-RU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 предельные</a:t>
            </a:r>
            <a:r>
              <a:rPr lang="ru-RU" sz="28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индексы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2912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960517" y="1165190"/>
            <a:ext cx="4720003" cy="28298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ea typeface="ＭＳ Ｐゴシック" panose="020B0600070205080204" pitchFamily="34" charset="-128"/>
              </a:rPr>
              <a:t>Определен </a:t>
            </a:r>
            <a:r>
              <a:rPr lang="ru-RU" altLang="ru-RU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правовой статус Президиума ФАС России.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ea typeface="ＭＳ Ｐゴシック" panose="020B0600070205080204" pitchFamily="34" charset="-128"/>
              </a:rPr>
              <a:t>Президиум </a:t>
            </a:r>
            <a:r>
              <a:rPr lang="ru-RU" altLang="ru-RU" dirty="0">
                <a:ea typeface="ＭＳ Ｐゴシック" panose="020B0600070205080204" pitchFamily="34" charset="-128"/>
              </a:rPr>
              <a:t>ФАС России изучает, обобщает и дает разъяснения по вопросам практики применения </a:t>
            </a:r>
            <a:r>
              <a:rPr lang="ru-RU" altLang="ru-RU" dirty="0" smtClean="0">
                <a:ea typeface="ＭＳ Ｐゴシック" panose="020B0600070205080204" pitchFamily="34" charset="-128"/>
              </a:rPr>
              <a:t>законодательства</a:t>
            </a:r>
            <a:endParaRPr lang="ru-RU" altLang="ru-RU" sz="369" b="1" dirty="0">
              <a:solidFill>
                <a:srgbClr val="FF00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54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>
              <a:spcBef>
                <a:spcPct val="20000"/>
              </a:spcBef>
              <a:buChar char="–"/>
              <a:defRPr sz="258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>
              <a:spcBef>
                <a:spcPct val="20000"/>
              </a:spcBef>
              <a:buChar char="•"/>
              <a:defRPr sz="2215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>
              <a:spcBef>
                <a:spcPct val="20000"/>
              </a:spcBef>
              <a:buChar char="–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>
              <a:spcBef>
                <a:spcPct val="20000"/>
              </a:spcBef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5E68B8-6DF7-45E4-B1F3-0F68487E5BE1}" type="slidenum">
              <a:rPr lang="ru-RU" altLang="ru-RU" sz="1477">
                <a:solidFill>
                  <a:schemeClr val="bg1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7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8133" name="Picture 5" descr="C:\Users\mplotnikova\Desktop\Pictures\obshchestvozn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24" y="1701313"/>
            <a:ext cx="2753458" cy="188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Единообразие </a:t>
            </a:r>
            <a:r>
              <a:rPr lang="ru-RU" sz="2800" b="1" kern="0" dirty="0" err="1" smtClean="0">
                <a:solidFill>
                  <a:srgbClr val="FFFFFF"/>
                </a:solidFill>
                <a:ea typeface="ＭＳ Ｐゴシック" pitchFamily="34" charset="-128"/>
              </a:rPr>
              <a:t>правоприменения</a:t>
            </a:r>
            <a:endParaRPr lang="ru-RU" sz="2800" b="1" kern="0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31095" y="4263907"/>
            <a:ext cx="8449425" cy="20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333399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2600" b="1" kern="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Президиум ФАС России наделен полномочием по пересмотру решений территориальных органов по делам о нарушении антимонопольного законодательства</a:t>
            </a:r>
            <a:endParaRPr lang="ru-RU" altLang="ru-RU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8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521" y="987125"/>
            <a:ext cx="86636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8080"/>
                </a:solidFill>
              </a:rPr>
              <a:t>Антимонопольный комплаенс – механизм снижения рисков для конкуренции</a:t>
            </a:r>
          </a:p>
          <a:p>
            <a:endParaRPr lang="ru-RU" sz="2000" b="1" dirty="0">
              <a:solidFill>
                <a:srgbClr val="000000"/>
              </a:solidFill>
            </a:endParaRPr>
          </a:p>
          <a:p>
            <a:pPr algn="just"/>
            <a:r>
              <a:rPr lang="ru-RU" sz="2400" b="1" dirty="0">
                <a:solidFill>
                  <a:srgbClr val="333399"/>
                </a:solidFill>
              </a:rPr>
              <a:t>Многие компании на добровольной основе начали внедрять </a:t>
            </a:r>
            <a:r>
              <a:rPr lang="ru-RU" sz="2400" b="1" dirty="0" smtClean="0">
                <a:solidFill>
                  <a:srgbClr val="333399"/>
                </a:solidFill>
              </a:rPr>
              <a:t>антимонопольный </a:t>
            </a:r>
            <a:r>
              <a:rPr lang="ru-RU" sz="2400" b="1" dirty="0" err="1" smtClean="0">
                <a:solidFill>
                  <a:srgbClr val="333399"/>
                </a:solidFill>
              </a:rPr>
              <a:t>комплаенс</a:t>
            </a:r>
            <a:endParaRPr lang="ru-RU" sz="2400" b="1" dirty="0">
              <a:solidFill>
                <a:srgbClr val="333399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storgom.ru/media/03/59/2vkiu8i75mefhfne.jpg">
            <a:extLst>
              <a:ext uri="{FF2B5EF4-FFF2-40B4-BE49-F238E27FC236}">
                <a16:creationId xmlns:a16="http://schemas.microsoft.com/office/drawing/2014/main" xmlns="" id="{F7F78071-AB90-47EA-88A6-745775FB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75" y="4078894"/>
            <a:ext cx="1446435" cy="88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reevector.co/wp-content/uploads/2013/11/baltika-88021.png">
            <a:extLst>
              <a:ext uri="{FF2B5EF4-FFF2-40B4-BE49-F238E27FC236}">
                <a16:creationId xmlns:a16="http://schemas.microsoft.com/office/drawing/2014/main" xmlns="" id="{90E80540-6DF3-4629-B63D-DFB5A12C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31" y="3860619"/>
            <a:ext cx="1077388" cy="10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6C5E4F-8DBD-4D40-9D60-199C75788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2" y="2899128"/>
            <a:ext cx="2512464" cy="1179766"/>
          </a:xfrm>
          <a:prstGeom prst="rect">
            <a:avLst/>
          </a:prstGeom>
        </p:spPr>
      </p:pic>
      <p:pic>
        <p:nvPicPr>
          <p:cNvPr id="5130" name="Picture 10" descr="http://avtodortest.soap.web-n-roll.ru/upload/medialibrary/25f/25f072e528b780c187b55c4fcf4c2c27.png">
            <a:extLst>
              <a:ext uri="{FF2B5EF4-FFF2-40B4-BE49-F238E27FC236}">
                <a16:creationId xmlns:a16="http://schemas.microsoft.com/office/drawing/2014/main" xmlns="" id="{9A469107-DA4F-4A36-90D7-A5AEAEEF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51" y="3241668"/>
            <a:ext cx="2759256" cy="4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ra-kontrast.ru/upload/medialibrary/c3a/c3a4cdedb52ecc680f0dc9a4a3c0b57e.jpg">
            <a:extLst>
              <a:ext uri="{FF2B5EF4-FFF2-40B4-BE49-F238E27FC236}">
                <a16:creationId xmlns:a16="http://schemas.microsoft.com/office/drawing/2014/main" xmlns="" id="{32D7EA91-7919-4C14-8CFB-D4B9BFA2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69" y="4241004"/>
            <a:ext cx="1376456" cy="5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7" y="3138334"/>
            <a:ext cx="1770222" cy="5920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146" y="5267255"/>
            <a:ext cx="8470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>
                <a:solidFill>
                  <a:srgbClr val="008080"/>
                </a:solidFill>
                <a:latin typeface="Roboto"/>
              </a:rPr>
              <a:t>26 апреля 2017 </a:t>
            </a:r>
            <a:r>
              <a:rPr lang="ru-RU" sz="2400" b="1" dirty="0" smtClean="0">
                <a:solidFill>
                  <a:srgbClr val="008080"/>
                </a:solidFill>
                <a:latin typeface="Roboto"/>
              </a:rPr>
              <a:t>года утверждены </a:t>
            </a:r>
            <a:r>
              <a:rPr lang="ru-RU" sz="2400" b="1" dirty="0">
                <a:solidFill>
                  <a:srgbClr val="008080"/>
                </a:solidFill>
                <a:latin typeface="Roboto"/>
              </a:rPr>
              <a:t>Методические рекомендации по внедрению </a:t>
            </a:r>
            <a:r>
              <a:rPr lang="ru-RU" sz="2400" b="1" dirty="0" smtClean="0">
                <a:solidFill>
                  <a:srgbClr val="008080"/>
                </a:solidFill>
                <a:latin typeface="Roboto"/>
              </a:rPr>
              <a:t>антимонопольного </a:t>
            </a:r>
            <a:r>
              <a:rPr lang="ru-RU" sz="2400" b="1" dirty="0" err="1" smtClean="0">
                <a:solidFill>
                  <a:srgbClr val="008080"/>
                </a:solidFill>
                <a:latin typeface="Roboto"/>
              </a:rPr>
              <a:t>комплаенса</a:t>
            </a:r>
            <a:r>
              <a:rPr lang="ru-RU" sz="2400" b="1" dirty="0" smtClean="0">
                <a:solidFill>
                  <a:srgbClr val="008080"/>
                </a:solidFill>
                <a:latin typeface="Roboto"/>
              </a:rPr>
              <a:t> в </a:t>
            </a:r>
            <a:r>
              <a:rPr lang="ru-RU" sz="2400" b="1" dirty="0">
                <a:solidFill>
                  <a:srgbClr val="008080"/>
                </a:solidFill>
                <a:latin typeface="Roboto"/>
              </a:rPr>
              <a:t>сфере </a:t>
            </a:r>
            <a:r>
              <a:rPr lang="ru-RU" sz="2400" b="1" dirty="0" smtClean="0">
                <a:solidFill>
                  <a:srgbClr val="008080"/>
                </a:solidFill>
                <a:latin typeface="Roboto"/>
              </a:rPr>
              <a:t>ГОЗ</a:t>
            </a:r>
            <a:endParaRPr lang="ru-RU" sz="2400" b="1" dirty="0">
              <a:solidFill>
                <a:srgbClr val="008080"/>
              </a:solidFill>
              <a:latin typeface="Roboto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Развитие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259496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body" idx="4294967295"/>
          </p:nvPr>
        </p:nvSpPr>
        <p:spPr>
          <a:xfrm>
            <a:off x="336550" y="3933825"/>
            <a:ext cx="8351838" cy="223837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  <a:cs typeface="Mangal" panose="02040503050203030202" pitchFamily="18" charset="0"/>
              </a:rPr>
              <a:t>Стандарт работает </a:t>
            </a:r>
            <a:r>
              <a:rPr lang="ru-RU" altLang="ru-RU" sz="2800" b="1" smtClean="0">
                <a:solidFill>
                  <a:srgbClr val="FF0000"/>
                </a:solidFill>
                <a:cs typeface="Mangal" panose="02040503050203030202" pitchFamily="18" charset="0"/>
              </a:rPr>
              <a:t>ТОЛЬКО НА РЕГИОНАЛЬНОМ УРОВНЕ.</a:t>
            </a:r>
          </a:p>
          <a:p>
            <a:pPr marL="0" indent="0" algn="just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ru-RU" altLang="ru-RU" sz="2800" smtClean="0">
                <a:solidFill>
                  <a:srgbClr val="FF0000"/>
                </a:solidFill>
                <a:cs typeface="Mangal" panose="02040503050203030202" pitchFamily="18" charset="0"/>
              </a:rPr>
              <a:t>ФОИВы не принимают системного участия в развитии конкуренции.</a:t>
            </a:r>
          </a:p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endParaRPr lang="ru-RU" altLang="ru-RU" sz="2500" b="1" smtClean="0">
              <a:solidFill>
                <a:srgbClr val="FF0000"/>
              </a:solidFill>
              <a:cs typeface="Mangal" panose="02040503050203030202" pitchFamily="18" charset="0"/>
            </a:endParaRPr>
          </a:p>
        </p:txBody>
      </p:sp>
      <p:sp>
        <p:nvSpPr>
          <p:cNvPr id="19459" name="Номер слайда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B9C91-418A-4813-8107-2E3BF5592A0D}" type="slidenum">
              <a:rPr lang="ru-RU" altLang="ru-RU" sz="1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36550" y="1196975"/>
            <a:ext cx="8351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/>
              <a:t>Развитию конкуренции в регионах способствует Стандарт развития конкуренции в субъектах Российской Федерации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/>
              <a:t>(утвержден распоряжением Правительства РФ от 05.09.2015 г. № 1738-р)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Развитие конкуренции</a:t>
            </a:r>
          </a:p>
        </p:txBody>
      </p:sp>
    </p:spTree>
    <p:extLst>
      <p:ext uri="{BB962C8B-B14F-4D97-AF65-F5344CB8AC3E}">
        <p14:creationId xmlns:p14="http://schemas.microsoft.com/office/powerpoint/2010/main" val="2981428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58775" y="1320800"/>
            <a:ext cx="8555038" cy="347788"/>
          </a:xfrm>
          <a:prstGeom prst="rect">
            <a:avLst/>
          </a:prstGeom>
        </p:spPr>
        <p:txBody>
          <a:bodyPr lIns="82296" tIns="41148" rIns="82296" bIns="41148">
            <a:spAutoFit/>
          </a:bodyPr>
          <a:lstStyle/>
          <a:p>
            <a:pPr algn="ctr" eaLnBrk="1" hangingPunct="1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ru-RU" sz="43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ru-RU" altLang="ru-RU" sz="40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пасибо</a:t>
            </a:r>
            <a:r>
              <a:rPr lang="ru-RU" altLang="ru-RU" sz="4300" b="1" dirty="0">
                <a:solidFill>
                  <a:srgbClr val="006876"/>
                </a:solidFill>
                <a:latin typeface="+mj-lt"/>
                <a:cs typeface="Arial" panose="020B0604020202020204" pitchFamily="34" charset="0"/>
              </a:rPr>
              <a:t> за внимание</a:t>
            </a:r>
            <a:r>
              <a:rPr lang="ru-RU" altLang="ru-RU" sz="4300" b="1" dirty="0">
                <a:solidFill>
                  <a:srgbClr val="006876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1533832" y="2046818"/>
            <a:ext cx="303816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www.fas.gov.ru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anticartel.ru</a:t>
            </a: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1343820" y="3391866"/>
            <a:ext cx="1955800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    </a:t>
            </a:r>
            <a:r>
              <a:rPr lang="en-US" sz="1400" dirty="0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@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rus.fas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1343820" y="5699793"/>
            <a:ext cx="2386012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rus_fas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r>
              <a:rPr lang="ru-RU" sz="1400" dirty="0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fas_rf</a:t>
            </a:r>
            <a:r>
              <a:rPr lang="en-US" sz="1400" dirty="0" smtClean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(</a:t>
            </a:r>
            <a:r>
              <a:rPr lang="en-US" sz="16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english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)</a:t>
            </a:r>
          </a:p>
        </p:txBody>
      </p:sp>
      <p:sp>
        <p:nvSpPr>
          <p:cNvPr id="25606" name="Прямоугольник 17"/>
          <p:cNvSpPr>
            <a:spLocks noChangeArrowheads="1"/>
          </p:cNvSpPr>
          <p:nvPr/>
        </p:nvSpPr>
        <p:spPr bwMode="auto">
          <a:xfrm>
            <a:off x="1533832" y="4599518"/>
            <a:ext cx="1002994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/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fas_rus</a:t>
            </a:r>
            <a:endParaRPr lang="ru-RU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07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544485"/>
            <a:ext cx="1273379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9" y="5636685"/>
            <a:ext cx="704850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794272" y="4623119"/>
            <a:ext cx="1624013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fas_time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5610" name="Прямоугольник 21"/>
          <p:cNvSpPr>
            <a:spLocks noChangeArrowheads="1"/>
          </p:cNvSpPr>
          <p:nvPr/>
        </p:nvSpPr>
        <p:spPr bwMode="auto">
          <a:xfrm>
            <a:off x="5692560" y="2231483"/>
            <a:ext cx="1554593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pPr eaLnBrk="1" hangingPunct="1"/>
            <a:r>
              <a:rPr lang="en-US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FASvideoTube</a:t>
            </a:r>
            <a:endParaRPr lang="ru-RU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11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67" y="4570296"/>
            <a:ext cx="701675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5827149" y="3415195"/>
            <a:ext cx="1747838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 Russia</a:t>
            </a:r>
          </a:p>
        </p:txBody>
      </p:sp>
      <p:pic>
        <p:nvPicPr>
          <p:cNvPr id="25613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67" y="3308487"/>
            <a:ext cx="69214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28" y="2142200"/>
            <a:ext cx="69532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9" y="1920083"/>
            <a:ext cx="1063931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90" y="5607051"/>
            <a:ext cx="737669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Box 10"/>
          <p:cNvSpPr txBox="1">
            <a:spLocks noChangeArrowheads="1"/>
          </p:cNvSpPr>
          <p:nvPr/>
        </p:nvSpPr>
        <p:spPr bwMode="auto">
          <a:xfrm>
            <a:off x="5794272" y="5673632"/>
            <a:ext cx="1747837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fasrussia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5618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1" y="3310467"/>
            <a:ext cx="790422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98811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96D7D-B978-4365-85C9-85207FD9B93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370433" y="1210183"/>
            <a:ext cx="754634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50" b="1" spc="10" dirty="0">
                <a:solidFill>
                  <a:srgbClr val="008080"/>
                </a:solidFill>
                <a:latin typeface="Arial"/>
                <a:cs typeface="Arial"/>
              </a:rPr>
              <a:t>Радикальная </a:t>
            </a:r>
            <a:r>
              <a:rPr sz="2550" b="1" spc="5" dirty="0">
                <a:solidFill>
                  <a:srgbClr val="008080"/>
                </a:solidFill>
                <a:latin typeface="Arial"/>
                <a:cs typeface="Arial"/>
              </a:rPr>
              <a:t>модернизация</a:t>
            </a:r>
            <a:r>
              <a:rPr sz="2550" b="1" spc="10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550" spc="5" dirty="0">
                <a:solidFill>
                  <a:srgbClr val="008080"/>
                </a:solidFill>
                <a:latin typeface="Arial"/>
                <a:cs typeface="Arial"/>
              </a:rPr>
              <a:t>антимонопольного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433" y="1604898"/>
            <a:ext cx="4491990" cy="240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89300" algn="l"/>
              </a:tabLst>
            </a:pPr>
            <a:r>
              <a:rPr sz="2550" dirty="0">
                <a:solidFill>
                  <a:srgbClr val="008080"/>
                </a:solidFill>
                <a:latin typeface="Arial"/>
                <a:cs typeface="Arial"/>
              </a:rPr>
              <a:t>законодательства:</a:t>
            </a:r>
            <a:r>
              <a:rPr sz="2550" spc="180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3150" spc="22" baseline="-33068" dirty="0">
                <a:solidFill>
                  <a:srgbClr val="333399"/>
                </a:solidFill>
                <a:latin typeface="Wingdings"/>
                <a:cs typeface="Wingdings"/>
              </a:rPr>
              <a:t></a:t>
            </a:r>
            <a:r>
              <a:rPr sz="3150" spc="22" baseline="-33068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3150" b="1" spc="15" baseline="-33068" dirty="0">
                <a:solidFill>
                  <a:srgbClr val="333399"/>
                </a:solidFill>
                <a:latin typeface="Arial"/>
                <a:cs typeface="Arial"/>
              </a:rPr>
              <a:t>«первый</a:t>
            </a:r>
            <a:endParaRPr sz="3150" baseline="-33068" dirty="0">
              <a:latin typeface="Arial"/>
              <a:cs typeface="Arial"/>
            </a:endParaRPr>
          </a:p>
          <a:p>
            <a:pPr marR="326390" algn="r">
              <a:lnSpc>
                <a:spcPct val="100000"/>
              </a:lnSpc>
              <a:spcBef>
                <a:spcPts val="1580"/>
              </a:spcBef>
            </a:pP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(2006);</a:t>
            </a:r>
            <a:endParaRPr sz="2100" dirty="0">
              <a:latin typeface="Arial"/>
              <a:cs typeface="Arial"/>
            </a:endParaRPr>
          </a:p>
          <a:p>
            <a:pPr marL="3289935" indent="-343535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3289300" algn="l"/>
                <a:tab pos="3290570" algn="l"/>
              </a:tabLst>
            </a:pPr>
            <a:r>
              <a:rPr sz="2100" b="1" dirty="0">
                <a:solidFill>
                  <a:srgbClr val="333399"/>
                </a:solidFill>
                <a:latin typeface="Arial"/>
                <a:cs typeface="Arial"/>
              </a:rPr>
              <a:t>«второй</a:t>
            </a:r>
            <a:endParaRPr sz="2100" dirty="0">
              <a:latin typeface="Arial"/>
              <a:cs typeface="Arial"/>
            </a:endParaRPr>
          </a:p>
          <a:p>
            <a:pPr marR="252095" algn="r">
              <a:lnSpc>
                <a:spcPct val="100000"/>
              </a:lnSpc>
              <a:spcBef>
                <a:spcPts val="420"/>
              </a:spcBef>
            </a:pP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(2009)</a:t>
            </a:r>
            <a:r>
              <a:rPr sz="21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;</a:t>
            </a:r>
            <a:endParaRPr sz="2100" dirty="0">
              <a:latin typeface="Arial"/>
              <a:cs typeface="Arial"/>
            </a:endParaRPr>
          </a:p>
          <a:p>
            <a:pPr marL="3289935" marR="140970" indent="-343535">
              <a:lnSpc>
                <a:spcPct val="116199"/>
              </a:lnSpc>
              <a:buFont typeface="Wingdings"/>
              <a:buChar char=""/>
              <a:tabLst>
                <a:tab pos="3289300" algn="l"/>
                <a:tab pos="3290570" algn="l"/>
              </a:tabLst>
            </a:pP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«</a:t>
            </a:r>
            <a:r>
              <a:rPr sz="2100" b="1" spc="-1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р</a:t>
            </a:r>
            <a:r>
              <a:rPr sz="2100" b="1" spc="-10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1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ий  </a:t>
            </a: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(2012).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522833" y="4004152"/>
            <a:ext cx="8384540" cy="2335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535" marR="5080" indent="-343535">
              <a:lnSpc>
                <a:spcPct val="116199"/>
              </a:lnSpc>
              <a:buFont typeface="Wingdings"/>
              <a:buChar char=""/>
              <a:tabLst>
                <a:tab pos="3136900" algn="l"/>
                <a:tab pos="3138170" algn="l"/>
              </a:tabLst>
            </a:pPr>
            <a:r>
              <a:rPr sz="2100" b="1" dirty="0">
                <a:solidFill>
                  <a:srgbClr val="333399"/>
                </a:solidFill>
                <a:latin typeface="Arial"/>
                <a:cs typeface="Arial"/>
              </a:rPr>
              <a:t>«четвертый </a:t>
            </a: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антимонопольный </a:t>
            </a:r>
            <a:r>
              <a:rPr sz="2100" b="1" dirty="0">
                <a:solidFill>
                  <a:srgbClr val="333399"/>
                </a:solidFill>
                <a:latin typeface="Arial"/>
                <a:cs typeface="Arial"/>
              </a:rPr>
              <a:t>пакет»,  </a:t>
            </a: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(2015)</a:t>
            </a:r>
            <a:endParaRPr sz="2100" dirty="0">
              <a:latin typeface="Arial"/>
              <a:cs typeface="Arial"/>
            </a:endParaRPr>
          </a:p>
          <a:p>
            <a:pPr marL="85725" marR="1109345">
              <a:lnSpc>
                <a:spcPct val="100699"/>
              </a:lnSpc>
              <a:spcBef>
                <a:spcPts val="520"/>
              </a:spcBef>
              <a:buFont typeface="Wingdings"/>
              <a:buChar char=""/>
              <a:tabLst>
                <a:tab pos="437515" algn="l"/>
                <a:tab pos="438784" algn="l"/>
              </a:tabLst>
            </a:pP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Реализация </a:t>
            </a:r>
            <a:r>
              <a:rPr sz="1650" b="1" spc="-5" dirty="0">
                <a:solidFill>
                  <a:srgbClr val="FF0000"/>
                </a:solidFill>
                <a:latin typeface="Arial"/>
                <a:cs typeface="Arial"/>
              </a:rPr>
              <a:t>положений 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Дорожной </a:t>
            </a: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карты </a:t>
            </a:r>
            <a:r>
              <a:rPr sz="1650" dirty="0">
                <a:solidFill>
                  <a:srgbClr val="333399"/>
                </a:solidFill>
                <a:latin typeface="Arial"/>
                <a:cs typeface="Arial"/>
              </a:rPr>
              <a:t>«Развитие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конкуренции</a:t>
            </a:r>
            <a:r>
              <a:rPr sz="1650" spc="-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и 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совершенствование антимонопольной политики», </a:t>
            </a:r>
            <a:r>
              <a:rPr sz="1650" dirty="0">
                <a:solidFill>
                  <a:srgbClr val="333399"/>
                </a:solidFill>
                <a:latin typeface="Arial"/>
                <a:cs typeface="Arial"/>
              </a:rPr>
              <a:t>которая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принята </a:t>
            </a: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по  </a:t>
            </a:r>
            <a:r>
              <a:rPr sz="1650" dirty="0">
                <a:solidFill>
                  <a:srgbClr val="333399"/>
                </a:solidFill>
                <a:latin typeface="Arial"/>
                <a:cs typeface="Arial"/>
              </a:rPr>
              <a:t>инициативе </a:t>
            </a: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бизнес</a:t>
            </a:r>
            <a:r>
              <a:rPr sz="1650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сообщества</a:t>
            </a:r>
            <a:endParaRPr sz="1650" dirty="0">
              <a:latin typeface="Arial"/>
              <a:cs typeface="Arial"/>
            </a:endParaRPr>
          </a:p>
          <a:p>
            <a:pPr marL="355600" indent="-342900">
              <a:lnSpc>
                <a:spcPts val="196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50" b="1" dirty="0">
                <a:solidFill>
                  <a:srgbClr val="FF0000"/>
                </a:solidFill>
                <a:latin typeface="Arial"/>
                <a:cs typeface="Arial"/>
              </a:rPr>
              <a:t>Выполнение </a:t>
            </a:r>
            <a:r>
              <a:rPr sz="1650" b="1" spc="5" dirty="0">
                <a:solidFill>
                  <a:srgbClr val="FF0000"/>
                </a:solidFill>
                <a:latin typeface="Arial"/>
                <a:cs typeface="Arial"/>
              </a:rPr>
              <a:t>рекомендаций</a:t>
            </a:r>
            <a:r>
              <a:rPr sz="165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50" b="1" spc="10" dirty="0">
                <a:solidFill>
                  <a:srgbClr val="FF0000"/>
                </a:solidFill>
                <a:latin typeface="Arial"/>
                <a:cs typeface="Arial"/>
              </a:rPr>
              <a:t>ОЭСР</a:t>
            </a:r>
            <a:endParaRPr sz="1650" dirty="0">
              <a:latin typeface="Arial"/>
              <a:cs typeface="Arial"/>
            </a:endParaRPr>
          </a:p>
          <a:p>
            <a:pPr marL="355600" marR="353060" indent="-342900">
              <a:lnSpc>
                <a:spcPct val="100600"/>
              </a:lnSpc>
            </a:pP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В </a:t>
            </a:r>
            <a:r>
              <a:rPr sz="1650" dirty="0">
                <a:solidFill>
                  <a:srgbClr val="333399"/>
                </a:solidFill>
                <a:latin typeface="Arial"/>
                <a:cs typeface="Arial"/>
              </a:rPr>
              <a:t>июле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2013 </a:t>
            </a:r>
            <a:r>
              <a:rPr sz="1650" spc="-10" dirty="0">
                <a:solidFill>
                  <a:srgbClr val="333399"/>
                </a:solidFill>
                <a:latin typeface="Arial"/>
                <a:cs typeface="Arial"/>
              </a:rPr>
              <a:t>года </a:t>
            </a:r>
            <a:r>
              <a:rPr sz="1650" spc="-5" dirty="0">
                <a:solidFill>
                  <a:srgbClr val="333399"/>
                </a:solidFill>
                <a:latin typeface="Arial"/>
                <a:cs typeface="Arial"/>
              </a:rPr>
              <a:t>Комитет </a:t>
            </a: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по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конкуренции </a:t>
            </a: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ОЭСР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признал </a:t>
            </a:r>
            <a:r>
              <a:rPr sz="1650" spc="-5" dirty="0">
                <a:solidFill>
                  <a:srgbClr val="333399"/>
                </a:solidFill>
                <a:latin typeface="Arial"/>
                <a:cs typeface="Arial"/>
              </a:rPr>
              <a:t>соответствие</a:t>
            </a:r>
            <a:r>
              <a:rPr sz="1650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333399"/>
                </a:solidFill>
                <a:latin typeface="Arial"/>
                <a:cs typeface="Arial"/>
              </a:rPr>
              <a:t>политики  </a:t>
            </a:r>
            <a:r>
              <a:rPr sz="1650" spc="10" dirty="0">
                <a:solidFill>
                  <a:srgbClr val="333399"/>
                </a:solidFill>
                <a:latin typeface="Arial"/>
                <a:cs typeface="Arial"/>
              </a:rPr>
              <a:t>защиты </a:t>
            </a:r>
            <a:r>
              <a:rPr sz="1650" spc="5" dirty="0">
                <a:solidFill>
                  <a:srgbClr val="333399"/>
                </a:solidFill>
                <a:latin typeface="Arial"/>
                <a:cs typeface="Arial"/>
              </a:rPr>
              <a:t>конкуренции </a:t>
            </a:r>
            <a:r>
              <a:rPr sz="1650" spc="-5" dirty="0">
                <a:solidFill>
                  <a:srgbClr val="333399"/>
                </a:solidFill>
                <a:latin typeface="Arial"/>
                <a:cs typeface="Arial"/>
              </a:rPr>
              <a:t>России </a:t>
            </a:r>
            <a:r>
              <a:rPr sz="1650" dirty="0">
                <a:solidFill>
                  <a:srgbClr val="333399"/>
                </a:solidFill>
                <a:latin typeface="Arial"/>
                <a:cs typeface="Arial"/>
              </a:rPr>
              <a:t>стандартам</a:t>
            </a:r>
            <a:r>
              <a:rPr sz="1650" spc="-1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333399"/>
                </a:solidFill>
                <a:latin typeface="Arial"/>
                <a:cs typeface="Arial"/>
              </a:rPr>
              <a:t>ОЭСР.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11" name="object 2"/>
          <p:cNvSpPr/>
          <p:nvPr/>
        </p:nvSpPr>
        <p:spPr>
          <a:xfrm>
            <a:off x="0" y="2233693"/>
            <a:ext cx="3357245" cy="2354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/>
          <p:cNvSpPr txBox="1"/>
          <p:nvPr/>
        </p:nvSpPr>
        <p:spPr>
          <a:xfrm>
            <a:off x="5125973" y="1822703"/>
            <a:ext cx="25431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антимонопольный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7935214" y="1822703"/>
            <a:ext cx="97281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пак</a:t>
            </a:r>
            <a:r>
              <a:rPr sz="2100" b="1" spc="-20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1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»,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7935214" y="2566670"/>
            <a:ext cx="9734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15" dirty="0">
                <a:solidFill>
                  <a:srgbClr val="333399"/>
                </a:solidFill>
                <a:latin typeface="Arial"/>
                <a:cs typeface="Arial"/>
              </a:rPr>
              <a:t>п</a:t>
            </a:r>
            <a:r>
              <a:rPr sz="2100" b="1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2100" b="1" spc="-20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2100" b="1" spc="-25" dirty="0">
                <a:solidFill>
                  <a:srgbClr val="333399"/>
                </a:solidFill>
                <a:latin typeface="Arial"/>
                <a:cs typeface="Arial"/>
              </a:rPr>
              <a:t>т</a:t>
            </a:r>
            <a:r>
              <a:rPr sz="2100" b="1" spc="10" dirty="0">
                <a:solidFill>
                  <a:srgbClr val="333399"/>
                </a:solidFill>
                <a:latin typeface="Arial"/>
                <a:cs typeface="Arial"/>
              </a:rPr>
              <a:t>»,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6"/>
          <p:cNvSpPr txBox="1"/>
          <p:nvPr/>
        </p:nvSpPr>
        <p:spPr>
          <a:xfrm>
            <a:off x="5118010" y="2582592"/>
            <a:ext cx="25431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антимонопольный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6" name="object 8"/>
          <p:cNvSpPr txBox="1"/>
          <p:nvPr/>
        </p:nvSpPr>
        <p:spPr>
          <a:xfrm>
            <a:off x="5058917" y="3311905"/>
            <a:ext cx="38493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87345" algn="l"/>
              </a:tabLst>
            </a:pPr>
            <a:r>
              <a:rPr sz="2100" b="1" spc="5" dirty="0">
                <a:solidFill>
                  <a:srgbClr val="333399"/>
                </a:solidFill>
                <a:latin typeface="Arial"/>
                <a:cs typeface="Arial"/>
              </a:rPr>
              <a:t>антимонопольный	</a:t>
            </a:r>
            <a:r>
              <a:rPr sz="2100" b="1" dirty="0">
                <a:solidFill>
                  <a:srgbClr val="333399"/>
                </a:solidFill>
                <a:latin typeface="Arial"/>
                <a:cs typeface="Arial"/>
              </a:rPr>
              <a:t>пакет»,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Реформа самих себя</a:t>
            </a:r>
          </a:p>
        </p:txBody>
      </p:sp>
    </p:spTree>
    <p:extLst>
      <p:ext uri="{BB962C8B-B14F-4D97-AF65-F5344CB8AC3E}">
        <p14:creationId xmlns:p14="http://schemas.microsoft.com/office/powerpoint/2010/main" val="107330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470388" y="980728"/>
            <a:ext cx="8673612" cy="379168"/>
          </a:xfrm>
        </p:spPr>
        <p:txBody>
          <a:bodyPr vert="horz" wrap="square" lIns="83077" tIns="41538" rIns="83077" bIns="41538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ts val="2031"/>
              </a:lnSpc>
              <a:buSzPct val="45000"/>
            </a:pPr>
            <a:r>
              <a:rPr lang="ru-RU" altLang="ru-RU" sz="2800" b="1" dirty="0">
                <a:solidFill>
                  <a:srgbClr val="FFFFFF"/>
                </a:solidFill>
              </a:rPr>
              <a:t>Орган предупредительного контроля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96D7D-B978-4365-85C9-85207FD9B93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Реформа самих себя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70312"/>
            <a:ext cx="84977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8080"/>
                </a:solidFill>
                <a:latin typeface="Arial" panose="020B0604020202020204" pitchFamily="34" charset="0"/>
              </a:rPr>
              <a:t>Реформа контрольно-надзорной работы ФАС России стартовала в 2016 году с принятием «четвертого антимонопольного пакета» </a:t>
            </a:r>
            <a:endParaRPr lang="ru-RU" sz="2800" dirty="0">
              <a:solidFill>
                <a:srgbClr val="008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97371"/>
            <a:ext cx="87294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333399"/>
                </a:solidFill>
              </a:rPr>
              <a:t>ФАС России концентрируется на нарушениях, имеющих значение для защиты и развития конкуренции в целом, прав предпринимателей и неопределенного </a:t>
            </a:r>
            <a:r>
              <a:rPr lang="ru-RU" sz="2400" dirty="0" smtClean="0">
                <a:solidFill>
                  <a:srgbClr val="333399"/>
                </a:solidFill>
              </a:rPr>
              <a:t>круг</a:t>
            </a:r>
            <a:r>
              <a:rPr lang="ru-RU" sz="2400" dirty="0">
                <a:solidFill>
                  <a:srgbClr val="333399"/>
                </a:solidFill>
              </a:rPr>
              <a:t>а</a:t>
            </a:r>
            <a:r>
              <a:rPr lang="ru-RU" sz="2400" dirty="0" smtClean="0">
                <a:solidFill>
                  <a:srgbClr val="333399"/>
                </a:solidFill>
              </a:rPr>
              <a:t> потребителей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333399"/>
                </a:solidFill>
              </a:rPr>
              <a:t>Снижение </a:t>
            </a:r>
            <a:r>
              <a:rPr lang="ru-RU" sz="2400" dirty="0">
                <a:solidFill>
                  <a:srgbClr val="333399"/>
                </a:solidFill>
              </a:rPr>
              <a:t>административной нагрузки на бизнес </a:t>
            </a:r>
            <a:r>
              <a:rPr lang="ru-RU" sz="2400" dirty="0" smtClean="0">
                <a:solidFill>
                  <a:srgbClr val="333399"/>
                </a:solidFill>
              </a:rPr>
              <a:t>(введены иммунитеты для малого бизнеса)</a:t>
            </a:r>
            <a:endParaRPr lang="ru-RU" sz="2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52536" y="960768"/>
            <a:ext cx="9144000" cy="282129"/>
          </a:xfr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28290" algn="r">
              <a:lnSpc>
                <a:spcPts val="2200"/>
              </a:lnSpc>
              <a:buSzPct val="45000"/>
              <a:defRPr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Синергия полномочий</a:t>
            </a:r>
            <a:endParaRPr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267" name="object 4"/>
          <p:cNvSpPr txBox="1">
            <a:spLocks noChangeArrowheads="1"/>
          </p:cNvSpPr>
          <p:nvPr/>
        </p:nvSpPr>
        <p:spPr bwMode="auto">
          <a:xfrm>
            <a:off x="510668" y="3310078"/>
            <a:ext cx="491527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accent2"/>
                </a:solidFill>
                <a:latin typeface="Arial" panose="020B0604020202020204" pitchFamily="34" charset="0"/>
              </a:rPr>
              <a:t>Антимонопольное регулирование</a:t>
            </a:r>
          </a:p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chemeClr val="accent2"/>
                </a:solidFill>
                <a:latin typeface="Arial" panose="020B0604020202020204" pitchFamily="34" charset="0"/>
              </a:rPr>
              <a:t>Тарифная политика</a:t>
            </a:r>
          </a:p>
          <a:p>
            <a:pPr marL="514350" indent="-5143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Политика </a:t>
            </a:r>
            <a:r>
              <a:rPr lang="ru-RU" altLang="ru-RU" sz="2200" dirty="0">
                <a:solidFill>
                  <a:schemeClr val="accent2"/>
                </a:solidFill>
                <a:latin typeface="Arial" panose="020B0604020202020204" pitchFamily="34" charset="0"/>
              </a:rPr>
              <a:t>в области  государственного </a:t>
            </a:r>
            <a:r>
              <a:rPr lang="ru-RU" altLang="ru-RU" sz="22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заказа, в том числе оборонного заказа</a:t>
            </a:r>
            <a:endParaRPr lang="ru-RU" altLang="ru-RU" sz="2200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93" y="3331271"/>
            <a:ext cx="2544988" cy="1724604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Синергия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-176784" y="1154237"/>
            <a:ext cx="93572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3000" b="1" dirty="0">
                <a:solidFill>
                  <a:srgbClr val="008080"/>
                </a:solidFill>
                <a:ea typeface="MS PGothic" panose="020B0600070205080204" pitchFamily="34" charset="-128"/>
              </a:rPr>
              <a:t>Синергия полномочий антимонопольного ведомства – основа эффективности конкурентной политики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0668" y="5933857"/>
            <a:ext cx="8380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333399"/>
                </a:solidFill>
              </a:rPr>
              <a:t>* Антимонопольное и тарифное регулирование также совмещено в контрольных ведомствах Нидерландов и Австралии.</a:t>
            </a:r>
            <a:endParaRPr lang="ru-RU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4857" y="2249714"/>
            <a:ext cx="4032359" cy="274320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2"/>
          <p:cNvSpPr>
            <a:spLocks noGrp="1"/>
          </p:cNvSpPr>
          <p:nvPr>
            <p:ph type="title" idx="4294967295"/>
          </p:nvPr>
        </p:nvSpPr>
        <p:spPr>
          <a:xfrm>
            <a:off x="470388" y="980728"/>
            <a:ext cx="8673612" cy="379168"/>
          </a:xfrm>
        </p:spPr>
        <p:txBody>
          <a:bodyPr vert="horz" wrap="square" lIns="83077" tIns="41538" rIns="83077" bIns="41538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ts val="2031"/>
              </a:lnSpc>
              <a:buSzPct val="45000"/>
            </a:pPr>
            <a:r>
              <a:rPr lang="ru-RU" altLang="ru-RU" sz="2800" b="1" dirty="0">
                <a:solidFill>
                  <a:srgbClr val="FFFFFF"/>
                </a:solidFill>
              </a:rPr>
              <a:t>Орган предупредительного контроля</a:t>
            </a:r>
          </a:p>
        </p:txBody>
      </p:sp>
      <p:sp>
        <p:nvSpPr>
          <p:cNvPr id="5124" name="Текст 1"/>
          <p:cNvSpPr>
            <a:spLocks noGrp="1"/>
          </p:cNvSpPr>
          <p:nvPr>
            <p:ph type="body" sz="quarter" idx="3"/>
          </p:nvPr>
        </p:nvSpPr>
        <p:spPr>
          <a:xfrm>
            <a:off x="469450" y="1170312"/>
            <a:ext cx="8497766" cy="35420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altLang="ru-RU" sz="2500" dirty="0" smtClean="0">
                <a:solidFill>
                  <a:srgbClr val="008080"/>
                </a:solidFill>
              </a:rPr>
              <a:t>ФАС России </a:t>
            </a:r>
            <a:r>
              <a:rPr lang="ru-RU" altLang="ru-RU" sz="2500" dirty="0">
                <a:solidFill>
                  <a:srgbClr val="008080"/>
                </a:solidFill>
              </a:rPr>
              <a:t>– орган предупредительного контроля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96D7D-B978-4365-85C9-85207FD9B93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Реформа самих себя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D37A0C1-6F4E-4215-9FD6-107BBFFE4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018437"/>
              </p:ext>
            </p:extLst>
          </p:nvPr>
        </p:nvGraphicFramePr>
        <p:xfrm>
          <a:off x="172491" y="1772060"/>
          <a:ext cx="6613584" cy="444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3AC744E-96A8-495D-94A1-9D46EDCDBB15}"/>
              </a:ext>
            </a:extLst>
          </p:cNvPr>
          <p:cNvSpPr/>
          <p:nvPr/>
        </p:nvSpPr>
        <p:spPr>
          <a:xfrm>
            <a:off x="4934857" y="2476296"/>
            <a:ext cx="40323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Введенные </a:t>
            </a:r>
            <a:r>
              <a:rPr lang="ru-RU" b="1" dirty="0" smtClean="0">
                <a:solidFill>
                  <a:srgbClr val="333399"/>
                </a:solidFill>
              </a:rPr>
              <a:t>еще в </a:t>
            </a:r>
            <a:r>
              <a:rPr lang="ru-RU" b="1" dirty="0">
                <a:solidFill>
                  <a:srgbClr val="333399"/>
                </a:solidFill>
              </a:rPr>
              <a:t>2012 г. инструменты предупреждения и предостережения доказали свою эффективность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008080"/>
                </a:solidFill>
              </a:rPr>
              <a:t>Исполнимость </a:t>
            </a:r>
            <a:r>
              <a:rPr lang="ru-RU" b="1" dirty="0">
                <a:solidFill>
                  <a:srgbClr val="008080"/>
                </a:solidFill>
              </a:rPr>
              <a:t>предупреждений антимонопольного регулятора – более 75%</a:t>
            </a:r>
          </a:p>
        </p:txBody>
      </p:sp>
    </p:spTree>
    <p:extLst>
      <p:ext uri="{BB962C8B-B14F-4D97-AF65-F5344CB8AC3E}">
        <p14:creationId xmlns:p14="http://schemas.microsoft.com/office/powerpoint/2010/main" val="36417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7663" y="102870"/>
            <a:ext cx="51568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Исполненные</a:t>
            </a:r>
            <a:r>
              <a:rPr spc="-75" dirty="0"/>
              <a:t> </a:t>
            </a:r>
            <a:r>
              <a:rPr spc="-10" dirty="0"/>
              <a:t>предупреждения</a:t>
            </a:r>
          </a:p>
        </p:txBody>
      </p:sp>
      <p:sp>
        <p:nvSpPr>
          <p:cNvPr id="3" name="object 3"/>
          <p:cNvSpPr/>
          <p:nvPr/>
        </p:nvSpPr>
        <p:spPr>
          <a:xfrm>
            <a:off x="3900932" y="517397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4944" y="51739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8955" y="51739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2967" y="51739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7005" y="51739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3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7616" y="5173979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15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0932" y="475487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34944" y="47548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8955" y="47548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2967" y="47548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7005" y="4754879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3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616" y="4754879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15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0932" y="4337303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4944" y="43373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8955" y="43373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2967" y="43373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7005" y="43373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3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616" y="433730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15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0932" y="3918203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34944" y="39182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8955" y="39182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7005" y="3918203"/>
            <a:ext cx="1000125" cy="0"/>
          </a:xfrm>
          <a:custGeom>
            <a:avLst/>
            <a:gdLst/>
            <a:ahLst/>
            <a:cxnLst/>
            <a:rect l="l" t="t" r="r" b="b"/>
            <a:pathLst>
              <a:path w="1000125">
                <a:moveTo>
                  <a:pt x="0" y="0"/>
                </a:moveTo>
                <a:lnTo>
                  <a:pt x="99971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616" y="3918203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15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00932" y="3499103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4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34944" y="3499103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616" y="3499103"/>
            <a:ext cx="2165350" cy="0"/>
          </a:xfrm>
          <a:custGeom>
            <a:avLst/>
            <a:gdLst/>
            <a:ahLst/>
            <a:cxnLst/>
            <a:rect l="l" t="t" r="r" b="b"/>
            <a:pathLst>
              <a:path w="2165350">
                <a:moveTo>
                  <a:pt x="0" y="0"/>
                </a:moveTo>
                <a:lnTo>
                  <a:pt x="21650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4944" y="3081527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13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7616" y="3081527"/>
            <a:ext cx="2165350" cy="0"/>
          </a:xfrm>
          <a:custGeom>
            <a:avLst/>
            <a:gdLst/>
            <a:ahLst/>
            <a:cxnLst/>
            <a:rect l="l" t="t" r="r" b="b"/>
            <a:pathLst>
              <a:path w="2165350">
                <a:moveTo>
                  <a:pt x="0" y="0"/>
                </a:moveTo>
                <a:lnTo>
                  <a:pt x="21650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34944" y="2662427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13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616" y="2662427"/>
            <a:ext cx="2165350" cy="0"/>
          </a:xfrm>
          <a:custGeom>
            <a:avLst/>
            <a:gdLst/>
            <a:ahLst/>
            <a:cxnLst/>
            <a:rect l="l" t="t" r="r" b="b"/>
            <a:pathLst>
              <a:path w="2165350">
                <a:moveTo>
                  <a:pt x="0" y="0"/>
                </a:moveTo>
                <a:lnTo>
                  <a:pt x="21650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4944" y="2244851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13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616" y="2244851"/>
            <a:ext cx="2165350" cy="0"/>
          </a:xfrm>
          <a:custGeom>
            <a:avLst/>
            <a:gdLst/>
            <a:ahLst/>
            <a:cxnLst/>
            <a:rect l="l" t="t" r="r" b="b"/>
            <a:pathLst>
              <a:path w="2165350">
                <a:moveTo>
                  <a:pt x="0" y="0"/>
                </a:moveTo>
                <a:lnTo>
                  <a:pt x="216509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616" y="1825751"/>
            <a:ext cx="3331845" cy="0"/>
          </a:xfrm>
          <a:custGeom>
            <a:avLst/>
            <a:gdLst/>
            <a:ahLst/>
            <a:cxnLst/>
            <a:rect l="l" t="t" r="r" b="b"/>
            <a:pathLst>
              <a:path w="3331845">
                <a:moveTo>
                  <a:pt x="0" y="0"/>
                </a:moveTo>
                <a:lnTo>
                  <a:pt x="33314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6488" y="2074164"/>
            <a:ext cx="3092195" cy="352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04773" y="3696842"/>
            <a:ext cx="332740" cy="1894839"/>
          </a:xfrm>
          <a:custGeom>
            <a:avLst/>
            <a:gdLst/>
            <a:ahLst/>
            <a:cxnLst/>
            <a:rect l="l" t="t" r="r" b="b"/>
            <a:pathLst>
              <a:path w="332740" h="1894839">
                <a:moveTo>
                  <a:pt x="332231" y="0"/>
                </a:moveTo>
                <a:lnTo>
                  <a:pt x="0" y="0"/>
                </a:lnTo>
                <a:lnTo>
                  <a:pt x="0" y="1894776"/>
                </a:lnTo>
                <a:lnTo>
                  <a:pt x="332231" y="1894776"/>
                </a:lnTo>
                <a:lnTo>
                  <a:pt x="332231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70736" y="4234815"/>
            <a:ext cx="332740" cy="1356995"/>
          </a:xfrm>
          <a:custGeom>
            <a:avLst/>
            <a:gdLst/>
            <a:ahLst/>
            <a:cxnLst/>
            <a:rect l="l" t="t" r="r" b="b"/>
            <a:pathLst>
              <a:path w="332739" h="1356995">
                <a:moveTo>
                  <a:pt x="332231" y="0"/>
                </a:moveTo>
                <a:lnTo>
                  <a:pt x="0" y="0"/>
                </a:lnTo>
                <a:lnTo>
                  <a:pt x="0" y="1356804"/>
                </a:lnTo>
                <a:lnTo>
                  <a:pt x="332231" y="1356804"/>
                </a:lnTo>
                <a:lnTo>
                  <a:pt x="332231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36723" y="3741039"/>
            <a:ext cx="332740" cy="1851025"/>
          </a:xfrm>
          <a:custGeom>
            <a:avLst/>
            <a:gdLst/>
            <a:ahLst/>
            <a:cxnLst/>
            <a:rect l="l" t="t" r="r" b="b"/>
            <a:pathLst>
              <a:path w="332739" h="1851025">
                <a:moveTo>
                  <a:pt x="332231" y="0"/>
                </a:moveTo>
                <a:lnTo>
                  <a:pt x="0" y="0"/>
                </a:lnTo>
                <a:lnTo>
                  <a:pt x="0" y="1850580"/>
                </a:lnTo>
                <a:lnTo>
                  <a:pt x="332231" y="1850580"/>
                </a:lnTo>
                <a:lnTo>
                  <a:pt x="332231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02711" y="2101214"/>
            <a:ext cx="332740" cy="3490595"/>
          </a:xfrm>
          <a:custGeom>
            <a:avLst/>
            <a:gdLst/>
            <a:ahLst/>
            <a:cxnLst/>
            <a:rect l="l" t="t" r="r" b="b"/>
            <a:pathLst>
              <a:path w="332739" h="3490595">
                <a:moveTo>
                  <a:pt x="332231" y="0"/>
                </a:moveTo>
                <a:lnTo>
                  <a:pt x="0" y="0"/>
                </a:lnTo>
                <a:lnTo>
                  <a:pt x="0" y="3490404"/>
                </a:lnTo>
                <a:lnTo>
                  <a:pt x="332231" y="3490404"/>
                </a:lnTo>
                <a:lnTo>
                  <a:pt x="332231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8700" y="3324986"/>
            <a:ext cx="332740" cy="2266950"/>
          </a:xfrm>
          <a:custGeom>
            <a:avLst/>
            <a:gdLst/>
            <a:ahLst/>
            <a:cxnLst/>
            <a:rect l="l" t="t" r="r" b="b"/>
            <a:pathLst>
              <a:path w="332739" h="2266950">
                <a:moveTo>
                  <a:pt x="332232" y="0"/>
                </a:moveTo>
                <a:lnTo>
                  <a:pt x="0" y="0"/>
                </a:lnTo>
                <a:lnTo>
                  <a:pt x="0" y="2266632"/>
                </a:lnTo>
                <a:lnTo>
                  <a:pt x="332232" y="2266632"/>
                </a:lnTo>
                <a:lnTo>
                  <a:pt x="332232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4773" y="3696842"/>
            <a:ext cx="332740" cy="1894839"/>
          </a:xfrm>
          <a:custGeom>
            <a:avLst/>
            <a:gdLst/>
            <a:ahLst/>
            <a:cxnLst/>
            <a:rect l="l" t="t" r="r" b="b"/>
            <a:pathLst>
              <a:path w="332740" h="1894839">
                <a:moveTo>
                  <a:pt x="0" y="0"/>
                </a:moveTo>
                <a:lnTo>
                  <a:pt x="332231" y="0"/>
                </a:lnTo>
                <a:lnTo>
                  <a:pt x="332231" y="1894776"/>
                </a:lnTo>
                <a:lnTo>
                  <a:pt x="0" y="18947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70736" y="4234815"/>
            <a:ext cx="332740" cy="1356995"/>
          </a:xfrm>
          <a:custGeom>
            <a:avLst/>
            <a:gdLst/>
            <a:ahLst/>
            <a:cxnLst/>
            <a:rect l="l" t="t" r="r" b="b"/>
            <a:pathLst>
              <a:path w="332739" h="1356995">
                <a:moveTo>
                  <a:pt x="0" y="0"/>
                </a:moveTo>
                <a:lnTo>
                  <a:pt x="332231" y="0"/>
                </a:lnTo>
                <a:lnTo>
                  <a:pt x="332231" y="1356804"/>
                </a:lnTo>
                <a:lnTo>
                  <a:pt x="0" y="135680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36723" y="3741039"/>
            <a:ext cx="332740" cy="1851025"/>
          </a:xfrm>
          <a:custGeom>
            <a:avLst/>
            <a:gdLst/>
            <a:ahLst/>
            <a:cxnLst/>
            <a:rect l="l" t="t" r="r" b="b"/>
            <a:pathLst>
              <a:path w="332739" h="1851025">
                <a:moveTo>
                  <a:pt x="0" y="0"/>
                </a:moveTo>
                <a:lnTo>
                  <a:pt x="332231" y="0"/>
                </a:lnTo>
                <a:lnTo>
                  <a:pt x="332231" y="1850580"/>
                </a:lnTo>
                <a:lnTo>
                  <a:pt x="0" y="185058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2711" y="2101214"/>
            <a:ext cx="332740" cy="3490595"/>
          </a:xfrm>
          <a:custGeom>
            <a:avLst/>
            <a:gdLst/>
            <a:ahLst/>
            <a:cxnLst/>
            <a:rect l="l" t="t" r="r" b="b"/>
            <a:pathLst>
              <a:path w="332739" h="3490595">
                <a:moveTo>
                  <a:pt x="0" y="0"/>
                </a:moveTo>
                <a:lnTo>
                  <a:pt x="332231" y="0"/>
                </a:lnTo>
                <a:lnTo>
                  <a:pt x="332231" y="3490404"/>
                </a:lnTo>
                <a:lnTo>
                  <a:pt x="0" y="34904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68700" y="3324986"/>
            <a:ext cx="332740" cy="2266950"/>
          </a:xfrm>
          <a:custGeom>
            <a:avLst/>
            <a:gdLst/>
            <a:ahLst/>
            <a:cxnLst/>
            <a:rect l="l" t="t" r="r" b="b"/>
            <a:pathLst>
              <a:path w="332739" h="2266950">
                <a:moveTo>
                  <a:pt x="0" y="0"/>
                </a:moveTo>
                <a:lnTo>
                  <a:pt x="332232" y="0"/>
                </a:lnTo>
                <a:lnTo>
                  <a:pt x="332232" y="2266632"/>
                </a:lnTo>
                <a:lnTo>
                  <a:pt x="0" y="22666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616" y="5591555"/>
            <a:ext cx="3331845" cy="0"/>
          </a:xfrm>
          <a:custGeom>
            <a:avLst/>
            <a:gdLst/>
            <a:ahLst/>
            <a:cxnLst/>
            <a:rect l="l" t="t" r="r" b="b"/>
            <a:pathLst>
              <a:path w="3331845">
                <a:moveTo>
                  <a:pt x="0" y="0"/>
                </a:moveTo>
                <a:lnTo>
                  <a:pt x="333146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04773" y="3383660"/>
            <a:ext cx="5314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8080"/>
                </a:solidFill>
                <a:latin typeface="Calibri"/>
                <a:cs typeface="Calibri"/>
              </a:rPr>
              <a:t>75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,</a:t>
            </a:r>
            <a:r>
              <a:rPr sz="1600" b="1" spc="-15" dirty="0">
                <a:solidFill>
                  <a:srgbClr val="008080"/>
                </a:solidFill>
                <a:latin typeface="Calibri"/>
                <a:cs typeface="Calibri"/>
              </a:rPr>
              <a:t>1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71041" y="3920997"/>
            <a:ext cx="5314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8080"/>
                </a:solidFill>
                <a:latin typeface="Calibri"/>
                <a:cs typeface="Calibri"/>
              </a:rPr>
              <a:t>72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,</a:t>
            </a:r>
            <a:r>
              <a:rPr sz="1600" b="1" spc="-15" dirty="0">
                <a:solidFill>
                  <a:srgbClr val="008080"/>
                </a:solidFill>
                <a:latin typeface="Calibri"/>
                <a:cs typeface="Calibri"/>
              </a:rPr>
              <a:t>5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37029" y="3427221"/>
            <a:ext cx="5314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8080"/>
                </a:solidFill>
                <a:latin typeface="Calibri"/>
                <a:cs typeface="Calibri"/>
              </a:rPr>
              <a:t>74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,</a:t>
            </a:r>
            <a:r>
              <a:rPr sz="1600" b="1" spc="-15" dirty="0">
                <a:solidFill>
                  <a:srgbClr val="008080"/>
                </a:solidFill>
                <a:latin typeface="Calibri"/>
                <a:cs typeface="Calibri"/>
              </a:rPr>
              <a:t>8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03398" y="1786509"/>
            <a:ext cx="5314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8080"/>
                </a:solidFill>
                <a:latin typeface="Calibri"/>
                <a:cs typeface="Calibri"/>
              </a:rPr>
              <a:t>82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,</a:t>
            </a:r>
            <a:r>
              <a:rPr sz="1600" b="1" spc="-15" dirty="0">
                <a:solidFill>
                  <a:srgbClr val="008080"/>
                </a:solidFill>
                <a:latin typeface="Calibri"/>
                <a:cs typeface="Calibri"/>
              </a:rPr>
              <a:t>7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69385" y="3011170"/>
            <a:ext cx="5314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8080"/>
                </a:solidFill>
                <a:latin typeface="Calibri"/>
                <a:cs typeface="Calibri"/>
              </a:rPr>
              <a:t>76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,</a:t>
            </a:r>
            <a:r>
              <a:rPr sz="1600" b="1" spc="-15" dirty="0">
                <a:solidFill>
                  <a:srgbClr val="008080"/>
                </a:solidFill>
                <a:latin typeface="Calibri"/>
                <a:cs typeface="Calibri"/>
              </a:rPr>
              <a:t>8</a:t>
            </a:r>
            <a:r>
              <a:rPr sz="1600" b="1" spc="-5" dirty="0">
                <a:solidFill>
                  <a:srgbClr val="008080"/>
                </a:solidFill>
                <a:latin typeface="Calibri"/>
                <a:cs typeface="Calibri"/>
              </a:rPr>
              <a:t>%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5076" y="5510783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66,0%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5076" y="5092319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68,0%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35076" y="4673854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70,0%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5076" y="4255261"/>
            <a:ext cx="31051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7</a:t>
            </a: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5076" y="3836542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74,0%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5076" y="3418078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76,0%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5076" y="2999485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78,0%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5076" y="2581021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80,0%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5076" y="2162555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82,0%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35076" y="1744090"/>
            <a:ext cx="30988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84,0%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2322" y="5712358"/>
            <a:ext cx="437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18285" y="5712358"/>
            <a:ext cx="437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84654" y="5712358"/>
            <a:ext cx="437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850642" y="5712358"/>
            <a:ext cx="437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16884" y="5712358"/>
            <a:ext cx="437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04417" y="1135507"/>
            <a:ext cx="238633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Доля</a:t>
            </a:r>
            <a:r>
              <a:rPr sz="2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исполненных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0429" y="1475613"/>
            <a:ext cx="219583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200" b="1" spc="2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200" b="1" spc="1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956167" y="4443984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7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05775" y="444398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55382" y="444398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04990" y="444398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54598" y="4443984"/>
            <a:ext cx="364490" cy="0"/>
          </a:xfrm>
          <a:custGeom>
            <a:avLst/>
            <a:gdLst/>
            <a:ahLst/>
            <a:cxnLst/>
            <a:rect l="l" t="t" r="r" b="b"/>
            <a:pathLst>
              <a:path w="364489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87467" y="4443984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97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56167" y="381457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7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61934" y="3814571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887467" y="3814571"/>
            <a:ext cx="2732405" cy="0"/>
          </a:xfrm>
          <a:custGeom>
            <a:avLst/>
            <a:gdLst/>
            <a:ahLst/>
            <a:cxnLst/>
            <a:rect l="l" t="t" r="r" b="b"/>
            <a:pathLst>
              <a:path w="2732404">
                <a:moveTo>
                  <a:pt x="0" y="0"/>
                </a:moveTo>
                <a:lnTo>
                  <a:pt x="2732151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56167" y="3186683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7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87467" y="3186683"/>
            <a:ext cx="3582670" cy="0"/>
          </a:xfrm>
          <a:custGeom>
            <a:avLst/>
            <a:gdLst/>
            <a:ahLst/>
            <a:cxnLst/>
            <a:rect l="l" t="t" r="r" b="b"/>
            <a:pathLst>
              <a:path w="3582670">
                <a:moveTo>
                  <a:pt x="0" y="0"/>
                </a:moveTo>
                <a:lnTo>
                  <a:pt x="358254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56167" y="2557272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7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87467" y="2557272"/>
            <a:ext cx="3582670" cy="0"/>
          </a:xfrm>
          <a:custGeom>
            <a:avLst/>
            <a:gdLst/>
            <a:ahLst/>
            <a:cxnLst/>
            <a:rect l="l" t="t" r="r" b="b"/>
            <a:pathLst>
              <a:path w="3582670">
                <a:moveTo>
                  <a:pt x="0" y="0"/>
                </a:moveTo>
                <a:lnTo>
                  <a:pt x="358254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12327" y="1927860"/>
            <a:ext cx="426084" cy="0"/>
          </a:xfrm>
          <a:custGeom>
            <a:avLst/>
            <a:gdLst/>
            <a:ahLst/>
            <a:cxnLst/>
            <a:rect l="l" t="t" r="r" b="b"/>
            <a:pathLst>
              <a:path w="426084">
                <a:moveTo>
                  <a:pt x="0" y="0"/>
                </a:moveTo>
                <a:lnTo>
                  <a:pt x="4255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87467" y="1927860"/>
            <a:ext cx="3582670" cy="0"/>
          </a:xfrm>
          <a:custGeom>
            <a:avLst/>
            <a:gdLst/>
            <a:ahLst/>
            <a:cxnLst/>
            <a:rect l="l" t="t" r="r" b="b"/>
            <a:pathLst>
              <a:path w="3582670">
                <a:moveTo>
                  <a:pt x="0" y="0"/>
                </a:moveTo>
                <a:lnTo>
                  <a:pt x="358254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87467" y="1298447"/>
            <a:ext cx="4250690" cy="0"/>
          </a:xfrm>
          <a:custGeom>
            <a:avLst/>
            <a:gdLst/>
            <a:ahLst/>
            <a:cxnLst/>
            <a:rect l="l" t="t" r="r" b="b"/>
            <a:pathLst>
              <a:path w="4250690">
                <a:moveTo>
                  <a:pt x="0" y="0"/>
                </a:moveTo>
                <a:lnTo>
                  <a:pt x="42504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021579" y="1594103"/>
            <a:ext cx="3738372" cy="3488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63896" y="2394204"/>
            <a:ext cx="3739896" cy="268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68442" y="4178427"/>
            <a:ext cx="243840" cy="895350"/>
          </a:xfrm>
          <a:custGeom>
            <a:avLst/>
            <a:gdLst/>
            <a:ahLst/>
            <a:cxnLst/>
            <a:rect l="l" t="t" r="r" b="b"/>
            <a:pathLst>
              <a:path w="243839" h="895350">
                <a:moveTo>
                  <a:pt x="243840" y="0"/>
                </a:moveTo>
                <a:lnTo>
                  <a:pt x="0" y="0"/>
                </a:lnTo>
                <a:lnTo>
                  <a:pt x="0" y="894969"/>
                </a:lnTo>
                <a:lnTo>
                  <a:pt x="243840" y="894969"/>
                </a:lnTo>
                <a:lnTo>
                  <a:pt x="24384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18834" y="3966590"/>
            <a:ext cx="243840" cy="1106805"/>
          </a:xfrm>
          <a:custGeom>
            <a:avLst/>
            <a:gdLst/>
            <a:ahLst/>
            <a:cxnLst/>
            <a:rect l="l" t="t" r="r" b="b"/>
            <a:pathLst>
              <a:path w="243839" h="1106804">
                <a:moveTo>
                  <a:pt x="243839" y="0"/>
                </a:moveTo>
                <a:lnTo>
                  <a:pt x="0" y="0"/>
                </a:lnTo>
                <a:lnTo>
                  <a:pt x="0" y="1106804"/>
                </a:lnTo>
                <a:lnTo>
                  <a:pt x="243839" y="1106804"/>
                </a:lnTo>
                <a:lnTo>
                  <a:pt x="243839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69227" y="3859910"/>
            <a:ext cx="243840" cy="1213485"/>
          </a:xfrm>
          <a:custGeom>
            <a:avLst/>
            <a:gdLst/>
            <a:ahLst/>
            <a:cxnLst/>
            <a:rect l="l" t="t" r="r" b="b"/>
            <a:pathLst>
              <a:path w="243840" h="1213485">
                <a:moveTo>
                  <a:pt x="243840" y="0"/>
                </a:moveTo>
                <a:lnTo>
                  <a:pt x="0" y="0"/>
                </a:lnTo>
                <a:lnTo>
                  <a:pt x="0" y="1213484"/>
                </a:lnTo>
                <a:lnTo>
                  <a:pt x="243840" y="1213484"/>
                </a:lnTo>
                <a:lnTo>
                  <a:pt x="24384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19618" y="3587115"/>
            <a:ext cx="242570" cy="1486535"/>
          </a:xfrm>
          <a:custGeom>
            <a:avLst/>
            <a:gdLst/>
            <a:ahLst/>
            <a:cxnLst/>
            <a:rect l="l" t="t" r="r" b="b"/>
            <a:pathLst>
              <a:path w="242570" h="1486535">
                <a:moveTo>
                  <a:pt x="242315" y="0"/>
                </a:moveTo>
                <a:lnTo>
                  <a:pt x="0" y="0"/>
                </a:lnTo>
                <a:lnTo>
                  <a:pt x="0" y="1486281"/>
                </a:lnTo>
                <a:lnTo>
                  <a:pt x="242315" y="1486281"/>
                </a:lnTo>
                <a:lnTo>
                  <a:pt x="242315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70010" y="1621155"/>
            <a:ext cx="242570" cy="3452495"/>
          </a:xfrm>
          <a:custGeom>
            <a:avLst/>
            <a:gdLst/>
            <a:ahLst/>
            <a:cxnLst/>
            <a:rect l="l" t="t" r="r" b="b"/>
            <a:pathLst>
              <a:path w="242570" h="3452495">
                <a:moveTo>
                  <a:pt x="242316" y="0"/>
                </a:moveTo>
                <a:lnTo>
                  <a:pt x="0" y="0"/>
                </a:lnTo>
                <a:lnTo>
                  <a:pt x="0" y="3452241"/>
                </a:lnTo>
                <a:lnTo>
                  <a:pt x="242316" y="3452241"/>
                </a:lnTo>
                <a:lnTo>
                  <a:pt x="24231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68442" y="4178427"/>
            <a:ext cx="243840" cy="895350"/>
          </a:xfrm>
          <a:custGeom>
            <a:avLst/>
            <a:gdLst/>
            <a:ahLst/>
            <a:cxnLst/>
            <a:rect l="l" t="t" r="r" b="b"/>
            <a:pathLst>
              <a:path w="243839" h="895350">
                <a:moveTo>
                  <a:pt x="0" y="0"/>
                </a:moveTo>
                <a:lnTo>
                  <a:pt x="243840" y="0"/>
                </a:lnTo>
                <a:lnTo>
                  <a:pt x="243840" y="894969"/>
                </a:lnTo>
                <a:lnTo>
                  <a:pt x="0" y="89496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18834" y="3966590"/>
            <a:ext cx="243840" cy="1106805"/>
          </a:xfrm>
          <a:custGeom>
            <a:avLst/>
            <a:gdLst/>
            <a:ahLst/>
            <a:cxnLst/>
            <a:rect l="l" t="t" r="r" b="b"/>
            <a:pathLst>
              <a:path w="243839" h="1106804">
                <a:moveTo>
                  <a:pt x="0" y="0"/>
                </a:moveTo>
                <a:lnTo>
                  <a:pt x="243839" y="0"/>
                </a:lnTo>
                <a:lnTo>
                  <a:pt x="243839" y="1106804"/>
                </a:lnTo>
                <a:lnTo>
                  <a:pt x="0" y="11068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69227" y="3859910"/>
            <a:ext cx="243840" cy="1213485"/>
          </a:xfrm>
          <a:custGeom>
            <a:avLst/>
            <a:gdLst/>
            <a:ahLst/>
            <a:cxnLst/>
            <a:rect l="l" t="t" r="r" b="b"/>
            <a:pathLst>
              <a:path w="243840" h="1213485">
                <a:moveTo>
                  <a:pt x="0" y="0"/>
                </a:moveTo>
                <a:lnTo>
                  <a:pt x="243840" y="0"/>
                </a:lnTo>
                <a:lnTo>
                  <a:pt x="243840" y="1213484"/>
                </a:lnTo>
                <a:lnTo>
                  <a:pt x="0" y="12134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619618" y="3587115"/>
            <a:ext cx="242570" cy="1486535"/>
          </a:xfrm>
          <a:custGeom>
            <a:avLst/>
            <a:gdLst/>
            <a:ahLst/>
            <a:cxnLst/>
            <a:rect l="l" t="t" r="r" b="b"/>
            <a:pathLst>
              <a:path w="242570" h="1486535">
                <a:moveTo>
                  <a:pt x="0" y="0"/>
                </a:moveTo>
                <a:lnTo>
                  <a:pt x="242315" y="0"/>
                </a:lnTo>
                <a:lnTo>
                  <a:pt x="242315" y="1486281"/>
                </a:lnTo>
                <a:lnTo>
                  <a:pt x="0" y="14862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70010" y="1621155"/>
            <a:ext cx="242570" cy="3452495"/>
          </a:xfrm>
          <a:custGeom>
            <a:avLst/>
            <a:gdLst/>
            <a:ahLst/>
            <a:cxnLst/>
            <a:rect l="l" t="t" r="r" b="b"/>
            <a:pathLst>
              <a:path w="242570" h="3452495">
                <a:moveTo>
                  <a:pt x="0" y="0"/>
                </a:moveTo>
                <a:lnTo>
                  <a:pt x="242316" y="0"/>
                </a:lnTo>
                <a:lnTo>
                  <a:pt x="242316" y="3452241"/>
                </a:lnTo>
                <a:lnTo>
                  <a:pt x="0" y="34522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12283" y="4400930"/>
            <a:ext cx="242570" cy="672465"/>
          </a:xfrm>
          <a:custGeom>
            <a:avLst/>
            <a:gdLst/>
            <a:ahLst/>
            <a:cxnLst/>
            <a:rect l="l" t="t" r="r" b="b"/>
            <a:pathLst>
              <a:path w="242570" h="672464">
                <a:moveTo>
                  <a:pt x="242315" y="0"/>
                </a:moveTo>
                <a:lnTo>
                  <a:pt x="0" y="0"/>
                </a:lnTo>
                <a:lnTo>
                  <a:pt x="0" y="672465"/>
                </a:lnTo>
                <a:lnTo>
                  <a:pt x="242315" y="672465"/>
                </a:lnTo>
                <a:lnTo>
                  <a:pt x="2423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62675" y="4271390"/>
            <a:ext cx="242570" cy="802005"/>
          </a:xfrm>
          <a:custGeom>
            <a:avLst/>
            <a:gdLst/>
            <a:ahLst/>
            <a:cxnLst/>
            <a:rect l="l" t="t" r="r" b="b"/>
            <a:pathLst>
              <a:path w="242570" h="802004">
                <a:moveTo>
                  <a:pt x="242315" y="0"/>
                </a:moveTo>
                <a:lnTo>
                  <a:pt x="0" y="0"/>
                </a:lnTo>
                <a:lnTo>
                  <a:pt x="0" y="802004"/>
                </a:lnTo>
                <a:lnTo>
                  <a:pt x="242315" y="802004"/>
                </a:lnTo>
                <a:lnTo>
                  <a:pt x="2423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13067" y="4164710"/>
            <a:ext cx="242570" cy="908685"/>
          </a:xfrm>
          <a:custGeom>
            <a:avLst/>
            <a:gdLst/>
            <a:ahLst/>
            <a:cxnLst/>
            <a:rect l="l" t="t" r="r" b="b"/>
            <a:pathLst>
              <a:path w="242570" h="908685">
                <a:moveTo>
                  <a:pt x="242315" y="0"/>
                </a:moveTo>
                <a:lnTo>
                  <a:pt x="0" y="0"/>
                </a:lnTo>
                <a:lnTo>
                  <a:pt x="0" y="908684"/>
                </a:lnTo>
                <a:lnTo>
                  <a:pt x="242315" y="908684"/>
                </a:lnTo>
                <a:lnTo>
                  <a:pt x="2423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61934" y="3844671"/>
            <a:ext cx="243840" cy="1228725"/>
          </a:xfrm>
          <a:custGeom>
            <a:avLst/>
            <a:gdLst/>
            <a:ahLst/>
            <a:cxnLst/>
            <a:rect l="l" t="t" r="r" b="b"/>
            <a:pathLst>
              <a:path w="243840" h="1228725">
                <a:moveTo>
                  <a:pt x="243840" y="0"/>
                </a:moveTo>
                <a:lnTo>
                  <a:pt x="0" y="0"/>
                </a:lnTo>
                <a:lnTo>
                  <a:pt x="0" y="1228724"/>
                </a:lnTo>
                <a:lnTo>
                  <a:pt x="243840" y="1228724"/>
                </a:lnTo>
                <a:lnTo>
                  <a:pt x="2438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12327" y="2421254"/>
            <a:ext cx="243840" cy="2652395"/>
          </a:xfrm>
          <a:custGeom>
            <a:avLst/>
            <a:gdLst/>
            <a:ahLst/>
            <a:cxnLst/>
            <a:rect l="l" t="t" r="r" b="b"/>
            <a:pathLst>
              <a:path w="243840" h="2652395">
                <a:moveTo>
                  <a:pt x="243840" y="0"/>
                </a:moveTo>
                <a:lnTo>
                  <a:pt x="0" y="0"/>
                </a:lnTo>
                <a:lnTo>
                  <a:pt x="0" y="2652141"/>
                </a:lnTo>
                <a:lnTo>
                  <a:pt x="243840" y="2652141"/>
                </a:lnTo>
                <a:lnTo>
                  <a:pt x="2438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12283" y="4400930"/>
            <a:ext cx="242570" cy="672465"/>
          </a:xfrm>
          <a:custGeom>
            <a:avLst/>
            <a:gdLst/>
            <a:ahLst/>
            <a:cxnLst/>
            <a:rect l="l" t="t" r="r" b="b"/>
            <a:pathLst>
              <a:path w="242570" h="672464">
                <a:moveTo>
                  <a:pt x="0" y="0"/>
                </a:moveTo>
                <a:lnTo>
                  <a:pt x="242315" y="0"/>
                </a:lnTo>
                <a:lnTo>
                  <a:pt x="242315" y="672465"/>
                </a:lnTo>
                <a:lnTo>
                  <a:pt x="0" y="67246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B4E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62675" y="4271390"/>
            <a:ext cx="242570" cy="802005"/>
          </a:xfrm>
          <a:custGeom>
            <a:avLst/>
            <a:gdLst/>
            <a:ahLst/>
            <a:cxnLst/>
            <a:rect l="l" t="t" r="r" b="b"/>
            <a:pathLst>
              <a:path w="242570" h="802004">
                <a:moveTo>
                  <a:pt x="0" y="0"/>
                </a:moveTo>
                <a:lnTo>
                  <a:pt x="242315" y="0"/>
                </a:lnTo>
                <a:lnTo>
                  <a:pt x="242315" y="802004"/>
                </a:lnTo>
                <a:lnTo>
                  <a:pt x="0" y="8020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B4E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013067" y="4164710"/>
            <a:ext cx="242570" cy="908685"/>
          </a:xfrm>
          <a:custGeom>
            <a:avLst/>
            <a:gdLst/>
            <a:ahLst/>
            <a:cxnLst/>
            <a:rect l="l" t="t" r="r" b="b"/>
            <a:pathLst>
              <a:path w="242570" h="908685">
                <a:moveTo>
                  <a:pt x="0" y="0"/>
                </a:moveTo>
                <a:lnTo>
                  <a:pt x="242315" y="0"/>
                </a:lnTo>
                <a:lnTo>
                  <a:pt x="242315" y="908684"/>
                </a:lnTo>
                <a:lnTo>
                  <a:pt x="0" y="90868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B4E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61934" y="3844671"/>
            <a:ext cx="243840" cy="1228725"/>
          </a:xfrm>
          <a:custGeom>
            <a:avLst/>
            <a:gdLst/>
            <a:ahLst/>
            <a:cxnLst/>
            <a:rect l="l" t="t" r="r" b="b"/>
            <a:pathLst>
              <a:path w="243840" h="1228725">
                <a:moveTo>
                  <a:pt x="0" y="0"/>
                </a:moveTo>
                <a:lnTo>
                  <a:pt x="243840" y="0"/>
                </a:lnTo>
                <a:lnTo>
                  <a:pt x="243840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B4E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712327" y="2421254"/>
            <a:ext cx="243840" cy="2652395"/>
          </a:xfrm>
          <a:custGeom>
            <a:avLst/>
            <a:gdLst/>
            <a:ahLst/>
            <a:cxnLst/>
            <a:rect l="l" t="t" r="r" b="b"/>
            <a:pathLst>
              <a:path w="243840" h="2652395">
                <a:moveTo>
                  <a:pt x="0" y="0"/>
                </a:moveTo>
                <a:lnTo>
                  <a:pt x="243840" y="0"/>
                </a:lnTo>
                <a:lnTo>
                  <a:pt x="243840" y="2652141"/>
                </a:lnTo>
                <a:lnTo>
                  <a:pt x="0" y="26521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B4E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87467" y="5073396"/>
            <a:ext cx="4250690" cy="0"/>
          </a:xfrm>
          <a:custGeom>
            <a:avLst/>
            <a:gdLst/>
            <a:ahLst/>
            <a:cxnLst/>
            <a:rect l="l" t="t" r="r" b="b"/>
            <a:pathLst>
              <a:path w="4250690">
                <a:moveTo>
                  <a:pt x="0" y="0"/>
                </a:moveTo>
                <a:lnTo>
                  <a:pt x="425043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87467" y="507339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737859" y="507339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88252" y="507339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438643" y="507339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87511" y="507339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37904" y="5073396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4974082" y="3864102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1423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824473" y="3652520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1759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674611" y="3546094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1928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525004" y="3273044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2362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375395" y="1307084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5486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318505" y="4087495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1068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181725" y="3944492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1275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070217" y="3864355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1443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907781" y="3581527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1953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8656446" y="2132203"/>
            <a:ext cx="4343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4215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710810" y="4992370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E7E7E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537075" y="4362957"/>
            <a:ext cx="25717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1000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4537075" y="3733800"/>
            <a:ext cx="25717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2000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537075" y="3104388"/>
            <a:ext cx="25717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3000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537075" y="2474976"/>
            <a:ext cx="25717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4000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537075" y="1845564"/>
            <a:ext cx="25717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5000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537075" y="1216152"/>
            <a:ext cx="25717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E7E7E"/>
                </a:solidFill>
                <a:latin typeface="Calibri"/>
                <a:cs typeface="Calibri"/>
              </a:rPr>
              <a:t>6000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820661" y="5178805"/>
            <a:ext cx="3854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2014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671054" y="5178805"/>
            <a:ext cx="3854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521065" y="5178805"/>
            <a:ext cx="3854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986528" y="5504688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86528" y="5504688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ln w="9144">
            <a:solidFill>
              <a:srgbClr val="4D7D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5119878" y="5178805"/>
            <a:ext cx="157670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2965" algn="l"/>
              </a:tabLst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2012	2013</a:t>
            </a:r>
            <a:endParaRPr sz="140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  <a:spcBef>
                <a:spcPts val="18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п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уп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986528" y="6009132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986528" y="6009132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0" y="111252"/>
                </a:moveTo>
                <a:lnTo>
                  <a:pt x="112775" y="111252"/>
                </a:lnTo>
                <a:lnTo>
                  <a:pt x="112775" y="0"/>
                </a:lnTo>
                <a:lnTo>
                  <a:pt x="0" y="0"/>
                </a:lnTo>
                <a:lnTo>
                  <a:pt x="0" y="111252"/>
                </a:lnTo>
                <a:close/>
              </a:path>
            </a:pathLst>
          </a:custGeom>
          <a:ln w="9144">
            <a:solidFill>
              <a:srgbClr val="BB4E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5137530" y="5920841"/>
            <a:ext cx="3489960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выполнено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предупреждений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(с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учетом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выданных в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предыдущих периодах)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1" name="object 1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73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7465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564438"/>
              </p:ext>
            </p:extLst>
          </p:nvPr>
        </p:nvGraphicFramePr>
        <p:xfrm>
          <a:off x="326572" y="1790475"/>
          <a:ext cx="8501743" cy="478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8688" y="948200"/>
            <a:ext cx="83807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333399"/>
                </a:solidFill>
              </a:rPr>
              <a:t>Предупреждения и возбужденные дела</a:t>
            </a:r>
          </a:p>
          <a:p>
            <a:pPr algn="r"/>
            <a:r>
              <a:rPr lang="ru-RU" sz="2800" i="1" dirty="0" smtClean="0">
                <a:solidFill>
                  <a:srgbClr val="333399"/>
                </a:solidFill>
              </a:rPr>
              <a:t>в 1 полугодии 2017 года</a:t>
            </a:r>
            <a:endParaRPr lang="ru-RU" sz="2800" i="1" dirty="0">
              <a:solidFill>
                <a:srgbClr val="333399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-176784" y="167647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Реформа самих себя</a:t>
            </a:r>
          </a:p>
        </p:txBody>
      </p:sp>
    </p:spTree>
    <p:extLst>
      <p:ext uri="{BB962C8B-B14F-4D97-AF65-F5344CB8AC3E}">
        <p14:creationId xmlns:p14="http://schemas.microsoft.com/office/powerpoint/2010/main" val="112230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2554"/>
              </p:ext>
            </p:extLst>
          </p:nvPr>
        </p:nvGraphicFramePr>
        <p:xfrm>
          <a:off x="0" y="1393370"/>
          <a:ext cx="8891464" cy="518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"/>
          <p:cNvSpPr txBox="1">
            <a:spLocks/>
          </p:cNvSpPr>
          <p:nvPr/>
        </p:nvSpPr>
        <p:spPr bwMode="auto">
          <a:xfrm>
            <a:off x="0" y="200304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Статистика по выданным предупреждениям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602" y="1057057"/>
            <a:ext cx="8380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333399"/>
                </a:solidFill>
              </a:rPr>
              <a:t>Предупреждения в 1 полугодии 2017 года</a:t>
            </a:r>
            <a:endParaRPr lang="ru-RU" sz="28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0" y="200304"/>
            <a:ext cx="9144000" cy="4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Статистика по возбужденным делам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602" y="1057057"/>
            <a:ext cx="8380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333399"/>
                </a:solidFill>
              </a:rPr>
              <a:t>Характеристика дел в 1 полугодии 2017 года</a:t>
            </a:r>
            <a:endParaRPr lang="ru-RU" sz="2800" i="1" dirty="0">
              <a:solidFill>
                <a:srgbClr val="333399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620138"/>
              </p:ext>
            </p:extLst>
          </p:nvPr>
        </p:nvGraphicFramePr>
        <p:xfrm>
          <a:off x="152400" y="1580277"/>
          <a:ext cx="8773886" cy="499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5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4641</TotalTime>
  <Words>592</Words>
  <Application>Microsoft Office PowerPoint</Application>
  <PresentationFormat>Экран (4:3)</PresentationFormat>
  <Paragraphs>162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Calibri Light</vt:lpstr>
      <vt:lpstr>Mangal</vt:lpstr>
      <vt:lpstr>Roboto</vt:lpstr>
      <vt:lpstr>StarSymbol</vt:lpstr>
      <vt:lpstr>Times New Roman</vt:lpstr>
      <vt:lpstr>Trebuchet MS</vt:lpstr>
      <vt:lpstr>Wingdings</vt:lpstr>
      <vt:lpstr>2_Оформление по умолчанию</vt:lpstr>
      <vt:lpstr>Тема Office</vt:lpstr>
      <vt:lpstr>Презентация PowerPoint</vt:lpstr>
      <vt:lpstr>Презентация PowerPoint</vt:lpstr>
      <vt:lpstr>Орган предупредительного контроля</vt:lpstr>
      <vt:lpstr>Синергия полномочий</vt:lpstr>
      <vt:lpstr>Орган предупредительного контроля</vt:lpstr>
      <vt:lpstr>Исполненные предупреждения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Кашунина Ирина Валерьевна</dc:creator>
  <cp:lastModifiedBy>Пузыревский Сергей Анатольевич</cp:lastModifiedBy>
  <cp:revision>429</cp:revision>
  <cp:lastPrinted>2017-09-30T10:53:20Z</cp:lastPrinted>
  <dcterms:created xsi:type="dcterms:W3CDTF">2016-02-19T07:50:24Z</dcterms:created>
  <dcterms:modified xsi:type="dcterms:W3CDTF">2017-10-19T14:56:30Z</dcterms:modified>
</cp:coreProperties>
</file>