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579" r:id="rId2"/>
    <p:sldId id="577" r:id="rId3"/>
    <p:sldId id="581" r:id="rId4"/>
    <p:sldId id="592" r:id="rId5"/>
    <p:sldId id="583" r:id="rId6"/>
    <p:sldId id="584" r:id="rId7"/>
    <p:sldId id="585" r:id="rId8"/>
    <p:sldId id="587" r:id="rId9"/>
    <p:sldId id="588" r:id="rId10"/>
    <p:sldId id="590" r:id="rId11"/>
    <p:sldId id="591" r:id="rId12"/>
    <p:sldId id="424" r:id="rId13"/>
  </p:sldIdLst>
  <p:sldSz cx="9144000" cy="6858000" type="screen4x3"/>
  <p:notesSz cx="6858000" cy="99472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00"/>
    <a:srgbClr val="FF7C80"/>
    <a:srgbClr val="006600"/>
    <a:srgbClr val="008080"/>
    <a:srgbClr val="FF3300"/>
    <a:srgbClr val="333399"/>
    <a:srgbClr val="000000"/>
    <a:srgbClr val="FF0066"/>
    <a:srgbClr val="50FA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0" autoAdjust="0"/>
    <p:restoredTop sz="92874" autoAdjust="0"/>
  </p:normalViewPr>
  <p:slideViewPr>
    <p:cSldViewPr>
      <p:cViewPr varScale="1">
        <p:scale>
          <a:sx n="108" d="100"/>
          <a:sy n="108" d="100"/>
        </p:scale>
        <p:origin x="132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1"/>
            <a:ext cx="2971479" cy="496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79" tIns="46939" rIns="93879" bIns="46939" numCol="1" anchor="t" anchorCtr="0" compatLnSpc="1">
            <a:prstTxWarp prst="textNoShape">
              <a:avLst/>
            </a:prstTxWarp>
          </a:bodyPr>
          <a:lstStyle>
            <a:lvl1pPr defTabSz="938936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918" y="1"/>
            <a:ext cx="2971479" cy="496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79" tIns="46939" rIns="93879" bIns="46939" numCol="1" anchor="t" anchorCtr="0" compatLnSpc="1">
            <a:prstTxWarp prst="textNoShape">
              <a:avLst/>
            </a:prstTxWarp>
          </a:bodyPr>
          <a:lstStyle>
            <a:lvl1pPr algn="r" defTabSz="938936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2975" y="744538"/>
            <a:ext cx="4973638" cy="3730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2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481" y="4723683"/>
            <a:ext cx="5487042" cy="4476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79" tIns="46939" rIns="93879" bIns="469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72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9448958"/>
            <a:ext cx="2971479" cy="496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79" tIns="46939" rIns="93879" bIns="46939" numCol="1" anchor="b" anchorCtr="0" compatLnSpc="1">
            <a:prstTxWarp prst="textNoShape">
              <a:avLst/>
            </a:prstTxWarp>
          </a:bodyPr>
          <a:lstStyle>
            <a:lvl1pPr defTabSz="938936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72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918" y="9448958"/>
            <a:ext cx="2971479" cy="496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79" tIns="46939" rIns="93879" bIns="46939" numCol="1" anchor="b" anchorCtr="0" compatLnSpc="1">
            <a:prstTxWarp prst="textNoShape">
              <a:avLst/>
            </a:prstTxWarp>
          </a:bodyPr>
          <a:lstStyle>
            <a:lvl1pPr algn="r" defTabSz="938936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fld id="{5EB18651-B928-464F-ACD5-C1A26BFA4D3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22788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B998DD-F57B-4C56-A9C4-E3D1B8CF9261}" type="slidenum">
              <a:rPr lang="ru-RU" smtClean="0">
                <a:ea typeface="ＭＳ Ｐゴシック" pitchFamily="34" charset="-128"/>
              </a:rPr>
              <a:pPr/>
              <a:t>1</a:t>
            </a:fld>
            <a:endParaRPr lang="ru-RU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15743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пр коп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8" descr="пр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624638"/>
            <a:ext cx="91440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60DF59-550C-47DD-931F-2C438995931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3948F-564F-4B24-B739-092073A32F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circl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01705C-1CC9-414C-9F4B-9E0EFBDC225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circl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noProof="0" dirty="0" smtClean="0"/>
              <a:t>Вставка диаграммы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7C2BB9-796A-4C7A-B503-BEDB8990EC8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circl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ru-RU" noProof="0" dirty="0" smtClean="0"/>
              <a:t>Вставка таблицы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0489AB-F9F8-499B-9A54-949D2741BE4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EB8230-E3D9-43CB-97A3-A522C536E9C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14ABD-2ABC-4516-B46E-AD698B1FD75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4698F0-DEAB-4966-AE08-9DD5EBE6F7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754B3D-490B-43B6-AE2F-3D609927ED1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ADAFEE-0E81-459E-9813-124201B487E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23BA1C-7620-4BA1-9301-A2A081089D4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955FE3-3AEB-4795-9EE4-E4C19D2AAE0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222553-3127-4C20-810D-89C7DCAD9B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pic>
        <p:nvPicPr>
          <p:cNvPr id="1028" name="Picture 8" descr="пр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6624638"/>
            <a:ext cx="91440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9" descr="пр 1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0"/>
            <a:ext cx="91440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6913" y="6580188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600" b="1">
                <a:solidFill>
                  <a:schemeClr val="bg1"/>
                </a:solidFill>
                <a:ea typeface="ＭＳ Ｐゴシック" charset="-128"/>
              </a:defRPr>
            </a:lvl1pPr>
          </a:lstStyle>
          <a:p>
            <a:pPr>
              <a:defRPr/>
            </a:pPr>
            <a:fld id="{5927A017-60A0-4D37-B4FA-A9EDC7F184B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3" r:id="rId1"/>
    <p:sldLayoutId id="2147483980" r:id="rId2"/>
    <p:sldLayoutId id="2147483981" r:id="rId3"/>
    <p:sldLayoutId id="2147483982" r:id="rId4"/>
    <p:sldLayoutId id="2147483983" r:id="rId5"/>
    <p:sldLayoutId id="2147483984" r:id="rId6"/>
    <p:sldLayoutId id="2147483985" r:id="rId7"/>
    <p:sldLayoutId id="2147483986" r:id="rId8"/>
    <p:sldLayoutId id="2147483987" r:id="rId9"/>
    <p:sldLayoutId id="2147483988" r:id="rId10"/>
    <p:sldLayoutId id="2147483989" r:id="rId11"/>
    <p:sldLayoutId id="2147483990" r:id="rId12"/>
    <p:sldLayoutId id="2147483991" r:id="rId13"/>
    <p:sldLayoutId id="2147483992" r:id="rId14"/>
  </p:sldLayoutIdLst>
  <p:transition>
    <p:circl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333399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333399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333399"/>
          </a:solidFill>
          <a:latin typeface="+mn-lt"/>
          <a:ea typeface="ＭＳ Ｐゴシック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333399"/>
          </a:solidFill>
          <a:latin typeface="+mn-lt"/>
          <a:ea typeface="ＭＳ Ｐゴシック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333399"/>
          </a:solidFill>
          <a:latin typeface="+mn-lt"/>
          <a:ea typeface="ＭＳ Ｐゴシック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  <a:ea typeface="ＭＳ Ｐゴシック" charset="-128"/>
          <a:cs typeface="MS PGothic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333399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079"/>
          <p:cNvSpPr>
            <a:spLocks noChangeArrowheads="1"/>
          </p:cNvSpPr>
          <p:nvPr/>
        </p:nvSpPr>
        <p:spPr bwMode="auto">
          <a:xfrm>
            <a:off x="1043608" y="3861048"/>
            <a:ext cx="783113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Rectangle 26"/>
          <p:cNvSpPr>
            <a:spLocks noChangeArrowheads="1"/>
          </p:cNvSpPr>
          <p:nvPr/>
        </p:nvSpPr>
        <p:spPr bwMode="auto">
          <a:xfrm>
            <a:off x="0" y="2708920"/>
            <a:ext cx="914400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2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  <a:cs typeface="Times New Roman" pitchFamily="18" charset="0"/>
            </a:endParaRPr>
          </a:p>
          <a:p>
            <a:pPr algn="ctr"/>
            <a:endParaRPr lang="ru-RU" sz="32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  <a:cs typeface="Times New Roman" pitchFamily="18" charset="0"/>
            </a:endParaRPr>
          </a:p>
          <a:p>
            <a:pPr algn="ctr"/>
            <a:endParaRPr lang="ru-RU" sz="3200" b="1" i="1" dirty="0" smtClean="0">
              <a:latin typeface="Batang" panose="02030600000101010101" pitchFamily="18" charset="-127"/>
              <a:ea typeface="Batang" panose="02030600000101010101" pitchFamily="18" charset="-127"/>
              <a:cs typeface="Aharoni" pitchFamily="2" charset="-79"/>
            </a:endParaRPr>
          </a:p>
          <a:p>
            <a:pPr algn="ctr"/>
            <a:endParaRPr lang="ru-RU" sz="3200" b="1" dirty="0" smtClean="0">
              <a:solidFill>
                <a:srgbClr val="00808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algn="ctr"/>
            <a:endParaRPr lang="ru-RU" sz="3200" b="1" dirty="0" smtClean="0">
              <a:solidFill>
                <a:srgbClr val="00808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algn="ctr"/>
            <a:endParaRPr lang="ru-RU" sz="3200" b="1" dirty="0" smtClean="0">
              <a:solidFill>
                <a:srgbClr val="00808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algn="ctr"/>
            <a:endParaRPr lang="ru-RU" sz="3200" b="1" dirty="0" smtClean="0">
              <a:solidFill>
                <a:srgbClr val="00808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accent2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Вопросы взаимодействия контрольно – надзорных органов в сфере контроля за соблюдением Правил технологического присоединения </a:t>
            </a:r>
          </a:p>
          <a:p>
            <a:pPr algn="ctr"/>
            <a:endParaRPr lang="ru-RU" sz="2000" b="1" i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Batang" panose="02030600000101010101" pitchFamily="18" charset="-127"/>
              <a:cs typeface="Times New Roman" pitchFamily="18" charset="0"/>
            </a:endParaRPr>
          </a:p>
          <a:p>
            <a:pPr algn="ctr"/>
            <a:endParaRPr lang="ru-RU" sz="1800" b="1" i="1" dirty="0" smtClean="0">
              <a:solidFill>
                <a:schemeClr val="accent5">
                  <a:lumMod val="25000"/>
                </a:schemeClr>
              </a:solidFill>
              <a:latin typeface="Arial Black" pitchFamily="34" charset="0"/>
              <a:ea typeface="Batang" panose="02030600000101010101" pitchFamily="18" charset="-127"/>
              <a:cs typeface="Times New Roman" pitchFamily="18" charset="0"/>
            </a:endParaRPr>
          </a:p>
          <a:p>
            <a:pPr algn="ctr"/>
            <a:endParaRPr lang="ru-RU" sz="1800" b="1" i="1" dirty="0" smtClean="0">
              <a:solidFill>
                <a:schemeClr val="accent5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Batang" panose="02030600000101010101" pitchFamily="18" charset="-127"/>
              <a:cs typeface="Times New Roman" pitchFamily="18" charset="0"/>
            </a:endParaRPr>
          </a:p>
          <a:p>
            <a:pPr algn="ctr"/>
            <a:endParaRPr lang="ru-RU" sz="1800" b="1" i="1" dirty="0" smtClean="0">
              <a:solidFill>
                <a:schemeClr val="accent5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Batang" panose="02030600000101010101" pitchFamily="18" charset="-127"/>
              <a:cs typeface="Times New Roman" pitchFamily="18" charset="0"/>
            </a:endParaRPr>
          </a:p>
          <a:p>
            <a:pPr algn="ctr"/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                                       Московская область 2016                                 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Е.А. 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Batang" panose="02030600000101010101" pitchFamily="18" charset="-127"/>
                <a:cs typeface="Times New Roman" pitchFamily="18" charset="0"/>
              </a:rPr>
              <a:t>Клостер</a:t>
            </a:r>
            <a:endParaRPr lang="ru-RU" sz="28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Batang" panose="02030600000101010101" pitchFamily="18" charset="-127"/>
              <a:cs typeface="Times New Roman" pitchFamily="18" charset="0"/>
            </a:endParaRPr>
          </a:p>
          <a:p>
            <a:pPr algn="ctr"/>
            <a:endParaRPr lang="ru-RU" sz="1800" b="1" i="1" dirty="0" smtClean="0">
              <a:solidFill>
                <a:schemeClr val="accent5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Batang" panose="02030600000101010101" pitchFamily="18" charset="-127"/>
              <a:cs typeface="Times New Roman" pitchFamily="18" charset="0"/>
            </a:endParaRPr>
          </a:p>
          <a:p>
            <a:pPr algn="ctr"/>
            <a:endParaRPr lang="ru-RU" sz="1800" b="1" i="1" dirty="0" smtClean="0">
              <a:solidFill>
                <a:schemeClr val="accent5">
                  <a:lumMod val="25000"/>
                </a:schemeClr>
              </a:solidFill>
              <a:latin typeface="Arial Black" pitchFamily="34" charset="0"/>
              <a:ea typeface="Batang" panose="02030600000101010101" pitchFamily="18" charset="-127"/>
              <a:cs typeface="Times New Roman" pitchFamily="18" charset="0"/>
            </a:endParaRPr>
          </a:p>
        </p:txBody>
      </p:sp>
      <p:sp>
        <p:nvSpPr>
          <p:cNvPr id="6" name="Содержимое 4"/>
          <p:cNvSpPr txBox="1">
            <a:spLocks/>
          </p:cNvSpPr>
          <p:nvPr/>
        </p:nvSpPr>
        <p:spPr>
          <a:xfrm>
            <a:off x="179512" y="2924944"/>
            <a:ext cx="9144000" cy="208823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333399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333399"/>
                </a:solidFill>
                <a:latin typeface="+mn-lt"/>
                <a:ea typeface="ＭＳ Ｐゴシック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333399"/>
                </a:solidFill>
                <a:latin typeface="+mn-lt"/>
                <a:ea typeface="ＭＳ Ｐゴシック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333399"/>
                </a:solidFill>
                <a:latin typeface="+mn-lt"/>
                <a:ea typeface="ＭＳ Ｐゴシック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+mn-lt"/>
                <a:ea typeface="ＭＳ Ｐゴシック" charset="-128"/>
                <a:cs typeface="MS PGothic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333399"/>
                </a:solidFill>
                <a:latin typeface="+mn-lt"/>
              </a:defRPr>
            </a:lvl9pPr>
          </a:lstStyle>
          <a:p>
            <a:pPr algn="ctr"/>
            <a:endParaRPr lang="ru-RU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27784" y="2204864"/>
            <a:ext cx="58351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Хабаровское УФАС России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430104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324528" cy="764704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Опрос территориальных управлений ФАС России</a:t>
            </a:r>
            <a:endParaRPr lang="ru-RU" sz="2800" b="1" dirty="0">
              <a:solidFill>
                <a:schemeClr val="tx1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07504" y="1268760"/>
          <a:ext cx="8784976" cy="2304256"/>
        </p:xfrm>
        <a:graphic>
          <a:graphicData uri="http://schemas.openxmlformats.org/drawingml/2006/table">
            <a:tbl>
              <a:tblPr firstRow="1" bandRow="1">
                <a:effectLst>
                  <a:outerShdw blurRad="76200" dist="12700" dir="2700000" sy="-23000" kx="-800400" algn="bl" rotWithShape="0">
                    <a:prstClr val="black">
                      <a:alpha val="20000"/>
                    </a:prstClr>
                  </a:outerShdw>
                  <a:reflection blurRad="6350" stA="50000" endA="300" endPos="55500" dist="101600" dir="5400000" sy="-100000" algn="bl" rotWithShape="0"/>
                </a:effectLst>
                <a:tableStyleId>{5C22544A-7EE6-4342-B048-85BDC9FD1C3A}</a:tableStyleId>
              </a:tblPr>
              <a:tblGrid>
                <a:gridCol w="2562285"/>
                <a:gridCol w="2855117"/>
                <a:gridCol w="3367574"/>
              </a:tblGrid>
              <a:tr h="547917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C00000"/>
                          </a:solidFill>
                        </a:rPr>
                        <a:t>Вариант № 1</a:t>
                      </a:r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C00000"/>
                          </a:solidFill>
                        </a:rPr>
                        <a:t>Вариант № 2</a:t>
                      </a:r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C00000"/>
                          </a:solidFill>
                        </a:rPr>
                        <a:t>Вариант № 3</a:t>
                      </a:r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5000"/>
                      </a:schemeClr>
                    </a:solidFill>
                  </a:tcPr>
                </a:tc>
              </a:tr>
              <a:tr h="1756339"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ru-RU" sz="1200" b="1" dirty="0" smtClean="0"/>
                        <a:t>Сахалинское УФАС России</a:t>
                      </a:r>
                      <a:endParaRPr lang="ru-RU" sz="1200" b="1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ru-RU" sz="1200" b="1" dirty="0" smtClean="0"/>
                        <a:t>Кабардино-Балкарское</a:t>
                      </a:r>
                      <a:r>
                        <a:rPr lang="ru-RU" sz="1200" b="1" baseline="0" dirty="0" smtClean="0"/>
                        <a:t> УФАС России</a:t>
                      </a:r>
                      <a:endParaRPr lang="ru-RU" sz="1200" b="1" dirty="0" smtClean="0"/>
                    </a:p>
                    <a:p>
                      <a:pPr algn="l">
                        <a:buFont typeface="Arial" pitchFamily="34" charset="0"/>
                        <a:buChar char="•"/>
                      </a:pPr>
                      <a:endParaRPr lang="ru-RU" sz="1200" b="1" dirty="0" smtClean="0"/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ru-RU" sz="1200" b="1" dirty="0" smtClean="0"/>
                        <a:t>Орловское УФАС России</a:t>
                      </a:r>
                      <a:endParaRPr lang="ru-RU" sz="1200" b="1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ru-RU" sz="1200" b="1" dirty="0" smtClean="0"/>
                        <a:t>Амурское</a:t>
                      </a:r>
                      <a:r>
                        <a:rPr lang="ru-RU" sz="1200" b="1" baseline="0" dirty="0" smtClean="0"/>
                        <a:t> </a:t>
                      </a:r>
                      <a:r>
                        <a:rPr lang="ru-RU" sz="1200" b="1" dirty="0" smtClean="0"/>
                        <a:t>УФАС</a:t>
                      </a:r>
                      <a:r>
                        <a:rPr lang="ru-RU" sz="1200" b="1" baseline="0" dirty="0" smtClean="0"/>
                        <a:t> России</a:t>
                      </a:r>
                      <a:endParaRPr lang="ru-RU" sz="1200" b="1" dirty="0" smtClean="0"/>
                    </a:p>
                    <a:p>
                      <a:pPr algn="l"/>
                      <a:endParaRPr lang="ru-RU" sz="1200" b="1" dirty="0" smtClean="0"/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ru-RU" sz="1200" b="1" dirty="0" smtClean="0"/>
                        <a:t>Крымское</a:t>
                      </a:r>
                      <a:r>
                        <a:rPr lang="ru-RU" sz="1200" b="1" baseline="0" dirty="0" smtClean="0"/>
                        <a:t> УФАС России</a:t>
                      </a:r>
                      <a:endParaRPr lang="ru-RU" sz="1200" b="1" dirty="0" smtClean="0"/>
                    </a:p>
                    <a:p>
                      <a:pPr algn="l"/>
                      <a:endParaRPr lang="ru-RU" sz="1200" b="1" dirty="0" smtClean="0"/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ru-RU" sz="1200" b="1" dirty="0" smtClean="0"/>
                        <a:t>Курганское </a:t>
                      </a:r>
                      <a:r>
                        <a:rPr lang="ru-RU" sz="1200" b="1" baseline="0" dirty="0" smtClean="0"/>
                        <a:t>УФАС России</a:t>
                      </a:r>
                    </a:p>
                    <a:p>
                      <a:pPr algn="l"/>
                      <a:endParaRPr lang="ru-RU" sz="1200" b="1" baseline="0" dirty="0" smtClean="0"/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ru-RU" sz="1200" b="1" baseline="0" dirty="0" smtClean="0"/>
                        <a:t>Челябинское УФАС России</a:t>
                      </a:r>
                      <a:endParaRPr lang="ru-RU" sz="1200" b="1" dirty="0"/>
                    </a:p>
                  </a:txBody>
                  <a:tcPr>
                    <a:solidFill>
                      <a:schemeClr val="accent3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EB8230-E3D9-43CB-97A3-A522C536E9CB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pic>
        <p:nvPicPr>
          <p:cNvPr id="6" name="Рисунок 5" descr="https://im2-tub-ru.yandex.net/i?id=4033882848d743b699c4be00c509c2ea&amp;n=33&amp;h=215&amp;w=44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4293096"/>
            <a:ext cx="5112568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80728"/>
            <a:ext cx="8712968" cy="5544616"/>
          </a:xfrm>
        </p:spPr>
        <p:txBody>
          <a:bodyPr/>
          <a:lstStyle/>
          <a:p>
            <a:pPr algn="just"/>
            <a:r>
              <a:rPr lang="ru-RU" sz="1900" b="1" dirty="0" smtClean="0">
                <a:solidFill>
                  <a:srgbClr val="006600"/>
                </a:solidFill>
              </a:rPr>
              <a:t>Кемеровское УФАС России </a:t>
            </a:r>
            <a:r>
              <a:rPr lang="ru-RU" sz="1900" dirty="0" smtClean="0">
                <a:solidFill>
                  <a:srgbClr val="006600"/>
                </a:solidFill>
              </a:rPr>
              <a:t> </a:t>
            </a:r>
            <a:r>
              <a:rPr lang="ru-RU" sz="1900" dirty="0" smtClean="0">
                <a:solidFill>
                  <a:schemeClr val="tx1"/>
                </a:solidFill>
              </a:rPr>
              <a:t>указывает на практику внесения в рамках </a:t>
            </a:r>
            <a:r>
              <a:rPr lang="ru-RU" sz="1900" dirty="0" err="1" smtClean="0">
                <a:solidFill>
                  <a:schemeClr val="tx1"/>
                </a:solidFill>
              </a:rPr>
              <a:t>КоАП</a:t>
            </a:r>
            <a:r>
              <a:rPr lang="ru-RU" sz="1900" dirty="0" smtClean="0">
                <a:solidFill>
                  <a:schemeClr val="tx1"/>
                </a:solidFill>
              </a:rPr>
              <a:t> РФ представлений о принятии мер по устранению причин и условий, способствующих совершению административного правонарушения.</a:t>
            </a:r>
          </a:p>
          <a:p>
            <a:pPr algn="just"/>
            <a:r>
              <a:rPr lang="ru-RU" sz="1900" b="1" dirty="0" smtClean="0">
                <a:solidFill>
                  <a:srgbClr val="006600"/>
                </a:solidFill>
              </a:rPr>
              <a:t>Омское УФАС России</a:t>
            </a:r>
            <a:r>
              <a:rPr lang="ru-RU" sz="1900" dirty="0" smtClean="0">
                <a:solidFill>
                  <a:srgbClr val="006600"/>
                </a:solidFill>
              </a:rPr>
              <a:t> </a:t>
            </a:r>
            <a:r>
              <a:rPr lang="ru-RU" sz="1900" dirty="0" smtClean="0"/>
              <a:t>предлагает дополнить абзац 2 пункта 2 постановления № 861 словами: «в отношении лиц (хозяйствующих субъектов) в сфере предпринимательской деятельности либо неопределенного круга потребителей», далее после запятой: «а Федеральную службу по надзору в сфере защиты прав потребителей и благополучия человека – в отношении потребителей, не осуществляющих деятельность в сфере предпринимательской».</a:t>
            </a:r>
          </a:p>
          <a:p>
            <a:pPr algn="just"/>
            <a:r>
              <a:rPr lang="ru-RU" sz="1900" b="1" dirty="0" smtClean="0">
                <a:solidFill>
                  <a:srgbClr val="006600"/>
                </a:solidFill>
              </a:rPr>
              <a:t>Нижегородское УФАС России </a:t>
            </a:r>
            <a:r>
              <a:rPr lang="ru-RU" sz="1900" dirty="0" smtClean="0">
                <a:solidFill>
                  <a:srgbClr val="993300"/>
                </a:solidFill>
              </a:rPr>
              <a:t>считает, что необходимость внесения изменений в нормативные правовые акты отсутствует, необходимо разрешить вопрос о разработке механизма понуждения хозяйствующих субъектов к исполнению представлений о принятии мер по устранению причин и условий, способствующих совершению административного правонарушения.</a:t>
            </a:r>
          </a:p>
          <a:p>
            <a:pPr>
              <a:buNone/>
            </a:pPr>
            <a:endParaRPr lang="ru-RU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EB8230-E3D9-43CB-97A3-A522C536E9CB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8964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Опрос территориальных управлений ФАС России</a:t>
            </a:r>
            <a:endParaRPr lang="ru-RU" dirty="0"/>
          </a:p>
        </p:txBody>
      </p:sp>
      <p:pic>
        <p:nvPicPr>
          <p:cNvPr id="5" name="Рисунок 4" descr="http://www.watchlistnews.com/logos/upgrade-imag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98195">
            <a:off x="4450595" y="5797547"/>
            <a:ext cx="2216172" cy="835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9184" y="3429000"/>
            <a:ext cx="73448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515115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  <a:effectLst/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ea typeface="ＭＳ Ｐゴシック" pitchFamily="34" charset="-128"/>
              </a:rPr>
              <a:t>Доминирование на рынке</a:t>
            </a:r>
            <a:endParaRPr lang="ru-RU" sz="2800" b="1" dirty="0">
              <a:ln w="0"/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EB8230-E3D9-43CB-97A3-A522C536E9CB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419872" y="1052736"/>
            <a:ext cx="5472608" cy="648072"/>
          </a:xfrm>
          <a:prstGeom prst="roundRect">
            <a:avLst/>
          </a:prstGeom>
          <a:solidFill>
            <a:schemeClr val="accent1">
              <a:lumMod val="75000"/>
            </a:schemeClr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Calibri" pitchFamily="34" charset="0"/>
                <a:ea typeface="ＭＳ Ｐゴシック" charset="-128"/>
              </a:rPr>
              <a:t>статья 10 Закона о защите конкуренции</a:t>
            </a:r>
            <a:endParaRPr lang="ru-RU" sz="2000" b="1" dirty="0">
              <a:solidFill>
                <a:schemeClr val="tx1"/>
              </a:solidFill>
              <a:latin typeface="Calibri" pitchFamily="34" charset="0"/>
              <a:ea typeface="ＭＳ Ｐゴシック" charset="-128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635896" y="2060848"/>
            <a:ext cx="5184576" cy="1224136"/>
          </a:xfrm>
          <a:prstGeom prst="roundRect">
            <a:avLst/>
          </a:prstGeom>
          <a:solidFill>
            <a:schemeClr val="accent1">
              <a:lumMod val="75000"/>
            </a:schemeClr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Calibri" pitchFamily="34" charset="0"/>
                <a:ea typeface="ＭＳ Ｐゴシック" charset="-128"/>
              </a:rPr>
              <a:t>Запрещается злоупотребление доминирующим  положением ,</a:t>
            </a:r>
          </a:p>
          <a:p>
            <a:pPr algn="ctr" eaLnBrk="1" hangingPunct="1">
              <a:defRPr/>
            </a:pPr>
            <a:r>
              <a:rPr lang="ru-RU" b="1" dirty="0" smtClean="0">
                <a:solidFill>
                  <a:schemeClr val="tx1"/>
                </a:solidFill>
                <a:latin typeface="Calibri" pitchFamily="34" charset="0"/>
                <a:ea typeface="ＭＳ Ｐゴシック" charset="-128"/>
              </a:rPr>
              <a:t>если</a:t>
            </a:r>
            <a:endParaRPr lang="ru-RU" b="1" dirty="0">
              <a:solidFill>
                <a:schemeClr val="tx1"/>
              </a:solidFill>
              <a:latin typeface="Calibri" pitchFamily="34" charset="0"/>
              <a:ea typeface="ＭＳ Ｐゴシック" charset="-128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1520" y="3717032"/>
            <a:ext cx="4320480" cy="1440160"/>
          </a:xfrm>
          <a:prstGeom prst="roundRect">
            <a:avLst/>
          </a:prstGeom>
          <a:solidFill>
            <a:schemeClr val="accent1">
              <a:lumMod val="75000"/>
            </a:schemeClr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Calibri" pitchFamily="34" charset="0"/>
                <a:ea typeface="ＭＳ Ｐゴシック" charset="-128"/>
              </a:rPr>
              <a:t>результатом является или может являться недопущение, ограничение устранение конкуренции</a:t>
            </a:r>
            <a:endParaRPr lang="ru-RU" sz="2000" b="1" dirty="0">
              <a:solidFill>
                <a:schemeClr val="tx1"/>
              </a:solidFill>
              <a:latin typeface="Calibri" pitchFamily="34" charset="0"/>
              <a:ea typeface="ＭＳ Ｐゴシック" charset="-128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04048" y="3645024"/>
            <a:ext cx="4032448" cy="1728192"/>
          </a:xfrm>
          <a:prstGeom prst="roundRect">
            <a:avLst/>
          </a:prstGeom>
          <a:solidFill>
            <a:schemeClr val="accent1">
              <a:lumMod val="75000"/>
            </a:schemeClr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Calibri" pitchFamily="34" charset="0"/>
                <a:ea typeface="ＭＳ Ｐゴシック" charset="-128"/>
              </a:rPr>
              <a:t>результатом является или может ущемление интересов других лиц </a:t>
            </a:r>
            <a:r>
              <a:rPr lang="ru-RU" sz="2000" b="1" u="sng" dirty="0" smtClean="0">
                <a:solidFill>
                  <a:srgbClr val="FF0000"/>
                </a:solidFill>
                <a:latin typeface="Calibri" pitchFamily="34" charset="0"/>
                <a:ea typeface="ＭＳ Ｐゴシック" charset="-128"/>
              </a:rPr>
              <a:t>(хозяйствующих субъектов) в сфере предпринимательской деятельности</a:t>
            </a:r>
            <a:endParaRPr lang="ru-RU" sz="2000" b="1" u="sng" dirty="0">
              <a:solidFill>
                <a:srgbClr val="FF0000"/>
              </a:solidFill>
              <a:latin typeface="Calibri" pitchFamily="34" charset="0"/>
              <a:ea typeface="ＭＳ Ｐゴシック" charset="-128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403648" y="5517232"/>
            <a:ext cx="6408712" cy="936104"/>
          </a:xfrm>
          <a:prstGeom prst="roundRect">
            <a:avLst/>
          </a:prstGeom>
          <a:solidFill>
            <a:schemeClr val="accent1">
              <a:lumMod val="75000"/>
            </a:schemeClr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Calibri" pitchFamily="34" charset="0"/>
                <a:ea typeface="ＭＳ Ｐゴシック" charset="-128"/>
              </a:rPr>
              <a:t>результатом является или может являться ущемление интересов</a:t>
            </a:r>
            <a:r>
              <a:rPr lang="ru-RU" sz="2000" b="1" dirty="0" smtClean="0">
                <a:latin typeface="Calibri" pitchFamily="34" charset="0"/>
                <a:ea typeface="ＭＳ Ｐゴシック" charset="-128"/>
              </a:rPr>
              <a:t> </a:t>
            </a:r>
            <a:r>
              <a:rPr lang="ru-RU" sz="2000" b="1" u="sng" dirty="0" smtClean="0">
                <a:solidFill>
                  <a:srgbClr val="FF0000"/>
                </a:solidFill>
                <a:latin typeface="Calibri" pitchFamily="34" charset="0"/>
                <a:ea typeface="ＭＳ Ｐゴシック" charset="-128"/>
              </a:rPr>
              <a:t>неопределенного круга потребителей</a:t>
            </a:r>
            <a:endParaRPr lang="ru-RU" sz="2000" b="1" u="sng" dirty="0">
              <a:solidFill>
                <a:srgbClr val="FF0000"/>
              </a:solidFill>
              <a:latin typeface="Calibri" pitchFamily="34" charset="0"/>
              <a:ea typeface="ＭＳ Ｐゴシック" charset="-128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5940152" y="3284984"/>
            <a:ext cx="648072" cy="3600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3347864" y="3284984"/>
            <a:ext cx="648072" cy="4320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4716016" y="3284984"/>
            <a:ext cx="72008" cy="22322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Содержимое 25" descr="http://bit-auto.ru/images/right-choice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1052736"/>
            <a:ext cx="266429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38578689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412776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tx1"/>
                </a:solidFill>
                <a:ea typeface="ＭＳ Ｐゴシック" pitchFamily="34" charset="-128"/>
              </a:rPr>
              <a:t>          Порядок рассмотрения заявлений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b="1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683568" y="4725144"/>
          <a:ext cx="4248472" cy="1859280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4248472"/>
              </a:tblGrid>
              <a:tr h="17281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Направление заявлений граждан в </a:t>
                      </a:r>
                      <a:r>
                        <a:rPr lang="ru-RU" sz="2000" u="sng" dirty="0" smtClean="0">
                          <a:solidFill>
                            <a:srgbClr val="FF0000"/>
                          </a:solidFill>
                        </a:rPr>
                        <a:t>Управление </a:t>
                      </a:r>
                      <a:r>
                        <a:rPr lang="ru-RU" sz="2000" u="sng" dirty="0" err="1" smtClean="0">
                          <a:solidFill>
                            <a:srgbClr val="FF0000"/>
                          </a:solidFill>
                        </a:rPr>
                        <a:t>Роспотребнадзора</a:t>
                      </a:r>
                      <a:r>
                        <a:rPr lang="ru-RU" sz="2000" u="sng" dirty="0" smtClean="0">
                          <a:solidFill>
                            <a:srgbClr val="FF0000"/>
                          </a:solidFill>
                        </a:rPr>
                        <a:t> по Хабаровскому краю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683568" y="980728"/>
            <a:ext cx="7560840" cy="1080120"/>
          </a:xfrm>
          <a:prstGeom prst="roundRect">
            <a:avLst/>
          </a:prstGeom>
          <a:solidFill>
            <a:schemeClr val="accent1">
              <a:lumMod val="75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/>
                </a:solidFill>
              </a:rPr>
              <a:t>Рассмотрение заявлений граждан о нарушении сетевыми организациями </a:t>
            </a:r>
            <a:br>
              <a:rPr lang="ru-RU" b="1" dirty="0" smtClean="0">
                <a:solidFill>
                  <a:schemeClr val="accent2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Правил технологического присоединения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3528" y="2492896"/>
            <a:ext cx="3888432" cy="2088232"/>
          </a:xfrm>
          <a:prstGeom prst="roundRect">
            <a:avLst/>
          </a:prstGeom>
          <a:solidFill>
            <a:schemeClr val="accent5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2000" b="1" dirty="0" smtClean="0">
              <a:solidFill>
                <a:schemeClr val="tx1"/>
              </a:solidFill>
            </a:endParaRPr>
          </a:p>
          <a:p>
            <a:pPr lvl="0" algn="ctr"/>
            <a:r>
              <a:rPr lang="ru-RU" sz="1800" b="1" dirty="0" smtClean="0">
                <a:solidFill>
                  <a:schemeClr val="tx1"/>
                </a:solidFill>
              </a:rPr>
              <a:t>Отказ в возбуждении дела о нарушении антимонопольного законодательства </a:t>
            </a:r>
          </a:p>
          <a:p>
            <a:pPr lvl="0" algn="ctr"/>
            <a:r>
              <a:rPr lang="ru-RU" sz="1800" b="1" dirty="0" smtClean="0">
                <a:solidFill>
                  <a:schemeClr val="tx1"/>
                </a:solidFill>
              </a:rPr>
              <a:t>(п.1 ч. 5, п.2 ч. 8, п.1 ч. 9 ст. 44 Закона о защите конкуренции) </a:t>
            </a:r>
          </a:p>
          <a:p>
            <a:pPr algn="ctr"/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148064" y="2636912"/>
            <a:ext cx="3672408" cy="1368152"/>
          </a:xfrm>
          <a:prstGeom prst="roundRect">
            <a:avLst/>
          </a:prstGeom>
          <a:solidFill>
            <a:schemeClr val="accent1">
              <a:lumMod val="75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Возбуждение дела об административном правонарушении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  </a:t>
            </a:r>
            <a:r>
              <a:rPr lang="ru-RU" sz="2000" b="1" u="sng" dirty="0" smtClean="0">
                <a:solidFill>
                  <a:srgbClr val="FF0000"/>
                </a:solidFill>
              </a:rPr>
              <a:t>(ст. 9.21 </a:t>
            </a:r>
            <a:r>
              <a:rPr lang="ru-RU" sz="2000" b="1" u="sng" dirty="0" err="1" smtClean="0">
                <a:solidFill>
                  <a:srgbClr val="FF0000"/>
                </a:solidFill>
              </a:rPr>
              <a:t>КоАП</a:t>
            </a:r>
            <a:r>
              <a:rPr lang="ru-RU" sz="2000" b="1" u="sng" dirty="0" smtClean="0">
                <a:solidFill>
                  <a:srgbClr val="FF0000"/>
                </a:solidFill>
              </a:rPr>
              <a:t> РФ)</a:t>
            </a:r>
            <a:endParaRPr lang="ru-RU" sz="2000" b="1" u="sng" dirty="0">
              <a:solidFill>
                <a:srgbClr val="FF0000"/>
              </a:solidFill>
            </a:endParaRPr>
          </a:p>
        </p:txBody>
      </p:sp>
      <p:cxnSp>
        <p:nvCxnSpPr>
          <p:cNvPr id="20" name="Прямая со стрелкой 19"/>
          <p:cNvCxnSpPr>
            <a:endCxn id="7" idx="0"/>
          </p:cNvCxnSpPr>
          <p:nvPr/>
        </p:nvCxnSpPr>
        <p:spPr>
          <a:xfrm flipH="1">
            <a:off x="2267744" y="2060848"/>
            <a:ext cx="360040" cy="4320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4644008" y="2060848"/>
            <a:ext cx="144016" cy="266429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endCxn id="10" idx="0"/>
          </p:cNvCxnSpPr>
          <p:nvPr/>
        </p:nvCxnSpPr>
        <p:spPr>
          <a:xfrm>
            <a:off x="6372200" y="2060848"/>
            <a:ext cx="612068" cy="5760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 descr="http://tamagazine.com/wp-content/uploads/2013/09/OpenBook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4509120"/>
            <a:ext cx="345638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Основания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EB8230-E3D9-43CB-97A3-A522C536E9CB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908720"/>
            <a:ext cx="8496944" cy="648072"/>
          </a:xfrm>
          <a:prstGeom prst="rect">
            <a:avLst/>
          </a:prstGeom>
          <a:solidFill>
            <a:srgbClr val="FF7C80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accent5">
                    <a:lumMod val="10000"/>
                  </a:schemeClr>
                </a:solidFill>
              </a:rPr>
              <a:t>При направлении заявлений граждан для рассмотрения в Управление Роспотребнадзора по Хабаровскому краю, руководствуемся :</a:t>
            </a:r>
            <a:endParaRPr lang="ru-RU" sz="1600" dirty="0">
              <a:solidFill>
                <a:schemeClr val="accent5">
                  <a:lumMod val="10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03648" y="1556792"/>
            <a:ext cx="7272808" cy="864096"/>
          </a:xfrm>
          <a:prstGeom prst="roundRect">
            <a:avLst/>
          </a:prstGeom>
          <a:solidFill>
            <a:schemeClr val="accent1">
              <a:lumMod val="9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 smtClean="0">
                <a:solidFill>
                  <a:schemeClr val="tx1"/>
                </a:solidFill>
              </a:rPr>
              <a:t>Правилами технологического присоединения, </a:t>
            </a:r>
            <a:r>
              <a:rPr lang="ru-RU" sz="1400" dirty="0" smtClean="0">
                <a:solidFill>
                  <a:schemeClr val="tx1"/>
                </a:solidFill>
              </a:rPr>
              <a:t>которые утверждены в целях содействия развитию конкуренции на рынке производства и сбыта электрической энергии</a:t>
            </a:r>
            <a:r>
              <a:rPr lang="ru-RU" sz="1600" dirty="0" smtClean="0">
                <a:solidFill>
                  <a:schemeClr val="tx1"/>
                </a:solidFill>
              </a:rPr>
              <a:t>, </a:t>
            </a:r>
            <a:r>
              <a:rPr lang="ru-RU" sz="1400" b="1" u="sng" dirty="0" smtClean="0">
                <a:solidFill>
                  <a:srgbClr val="FF0000"/>
                </a:solidFill>
              </a:rPr>
              <a:t>защиты прав потребителей электрической энергии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403648" y="2564904"/>
            <a:ext cx="7272808" cy="1944216"/>
          </a:xfrm>
          <a:prstGeom prst="roundRect">
            <a:avLst/>
          </a:prstGeom>
          <a:solidFill>
            <a:schemeClr val="accent1">
              <a:lumMod val="9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 smtClean="0">
                <a:solidFill>
                  <a:schemeClr val="tx1"/>
                </a:solidFill>
              </a:rPr>
              <a:t>Законом о защите прав потребителей</a:t>
            </a:r>
            <a:r>
              <a:rPr lang="ru-RU" sz="1200" dirty="0" smtClean="0">
                <a:solidFill>
                  <a:schemeClr val="tx1"/>
                </a:solidFill>
              </a:rPr>
              <a:t>, который регулирует отношения, возникающие между потребителями и изготовителями, исполнителями, импортерами, продавцами при продаже товаров (выполнение работ, оказание услуг). Отношения в области защиты прав потребителей регулируются Гражданским кодексом Российской Федерации, Законом о защите прав потребителей, другими федеральными законами и принимаемыми в соответствии с ними иными нормативными правовыми актами Российской Федерации. </a:t>
            </a:r>
            <a:r>
              <a:rPr lang="ru-RU" sz="1400" b="1" u="sng" dirty="0" smtClean="0">
                <a:solidFill>
                  <a:srgbClr val="FF0000"/>
                </a:solidFill>
              </a:rPr>
              <a:t>Правительство Российской Федерации вправе издавать для потребителя и продавца правила, обязательные при заключении и исполнении публичных договоров – таковыми, по мнению Хабаровского УФАС России, являются Правила технологического присоединения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403648" y="4653136"/>
            <a:ext cx="7272808" cy="1656184"/>
          </a:xfrm>
          <a:prstGeom prst="roundRect">
            <a:avLst/>
          </a:prstGeom>
          <a:solidFill>
            <a:schemeClr val="accent1">
              <a:lumMod val="90000"/>
            </a:schemeClr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100" b="1" dirty="0" smtClean="0"/>
          </a:p>
          <a:p>
            <a:pPr algn="just"/>
            <a:endParaRPr lang="ru-RU" sz="1200" b="1" dirty="0" smtClean="0"/>
          </a:p>
          <a:p>
            <a:pPr algn="just"/>
            <a:r>
              <a:rPr lang="ru-RU" sz="1600" b="1" dirty="0" smtClean="0">
                <a:solidFill>
                  <a:schemeClr val="tx1"/>
                </a:solidFill>
              </a:rPr>
              <a:t>Разъяснениями ФАС России</a:t>
            </a:r>
            <a:r>
              <a:rPr lang="ru-RU" sz="1200" b="1" dirty="0" smtClean="0">
                <a:solidFill>
                  <a:schemeClr val="tx1"/>
                </a:solidFill>
              </a:rPr>
              <a:t> </a:t>
            </a:r>
            <a:r>
              <a:rPr lang="ru-RU" sz="1200" dirty="0" smtClean="0">
                <a:solidFill>
                  <a:schemeClr val="tx1"/>
                </a:solidFill>
              </a:rPr>
              <a:t>(письмо от 28.12.2015 </a:t>
            </a:r>
            <a:r>
              <a:rPr lang="ru-RU" sz="1200" dirty="0" err="1" smtClean="0">
                <a:solidFill>
                  <a:schemeClr val="tx1"/>
                </a:solidFill>
              </a:rPr>
              <a:t>исх.№</a:t>
            </a:r>
            <a:r>
              <a:rPr lang="ru-RU" sz="1200" dirty="0" smtClean="0">
                <a:solidFill>
                  <a:schemeClr val="tx1"/>
                </a:solidFill>
              </a:rPr>
              <a:t> СП/75571/15). «Поступившее в антимонопольный орган заявление гражданина об ущемлении доминирующим хозяйствующим субъектом его интересов в связи с исполнением обязательств, </a:t>
            </a:r>
            <a:r>
              <a:rPr lang="ru-RU" sz="1400" b="1" u="sng" dirty="0" smtClean="0">
                <a:solidFill>
                  <a:srgbClr val="FF0000"/>
                </a:solidFill>
              </a:rPr>
              <a:t>возникающих из договорных или преддоговорных отношений подлежит направлению в </a:t>
            </a:r>
            <a:r>
              <a:rPr lang="ru-RU" sz="1400" b="1" u="sng" dirty="0" err="1" smtClean="0">
                <a:solidFill>
                  <a:srgbClr val="FF0000"/>
                </a:solidFill>
              </a:rPr>
              <a:t>Роспотребнадзор</a:t>
            </a:r>
            <a:r>
              <a:rPr lang="ru-RU" sz="1400" b="1" u="sng" dirty="0" smtClean="0">
                <a:solidFill>
                  <a:srgbClr val="FF0000"/>
                </a:solidFill>
              </a:rPr>
              <a:t> </a:t>
            </a:r>
            <a:r>
              <a:rPr lang="ru-RU" sz="1200" dirty="0" smtClean="0">
                <a:solidFill>
                  <a:schemeClr val="tx1"/>
                </a:solidFill>
              </a:rPr>
              <a:t>для рассмотрения в соответствии с компетенцией, поскольку в указанном случае гражданин должен пользоваться правами, предоставленными ему Законом о защите прав потребителей </a:t>
            </a:r>
            <a:r>
              <a:rPr lang="ru-RU" sz="1400" b="1" u="sng" dirty="0" smtClean="0">
                <a:solidFill>
                  <a:srgbClr val="FF0000"/>
                </a:solidFill>
              </a:rPr>
              <a:t>и изданными в соответствии с ним иными правовыми актами.</a:t>
            </a:r>
            <a:r>
              <a:rPr lang="ru-RU" sz="1400" dirty="0" smtClean="0">
                <a:solidFill>
                  <a:schemeClr val="tx1"/>
                </a:solidFill>
              </a:rPr>
              <a:t>» </a:t>
            </a:r>
          </a:p>
          <a:p>
            <a:endParaRPr lang="ru-RU" dirty="0" smtClean="0"/>
          </a:p>
        </p:txBody>
      </p:sp>
      <p:cxnSp>
        <p:nvCxnSpPr>
          <p:cNvPr id="15" name="Shape 14"/>
          <p:cNvCxnSpPr>
            <a:stCxn id="5" idx="1"/>
            <a:endCxn id="8" idx="1"/>
          </p:cNvCxnSpPr>
          <p:nvPr/>
        </p:nvCxnSpPr>
        <p:spPr>
          <a:xfrm rot="10800000" flipH="1" flipV="1">
            <a:off x="395536" y="1232756"/>
            <a:ext cx="1008112" cy="4248472"/>
          </a:xfrm>
          <a:prstGeom prst="bentConnector3">
            <a:avLst>
              <a:gd name="adj1" fmla="val -22676"/>
            </a:avLst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endCxn id="6" idx="1"/>
          </p:cNvCxnSpPr>
          <p:nvPr/>
        </p:nvCxnSpPr>
        <p:spPr>
          <a:xfrm>
            <a:off x="179512" y="1988840"/>
            <a:ext cx="1224136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179512" y="3429000"/>
            <a:ext cx="1296144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ircl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Неопределенность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</a:rPr>
              <a:t>в сфере контроля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980727"/>
            <a:ext cx="8856984" cy="5040561"/>
          </a:xfrm>
        </p:spPr>
        <p:txBody>
          <a:bodyPr/>
          <a:lstStyle/>
          <a:p>
            <a:pPr algn="ctr">
              <a:buNone/>
            </a:pPr>
            <a:r>
              <a:rPr lang="ru-RU" sz="2000" dirty="0" smtClean="0"/>
              <a:t>   </a:t>
            </a:r>
          </a:p>
          <a:p>
            <a:pPr algn="ctr">
              <a:buNone/>
            </a:pPr>
            <a:endParaRPr lang="ru-RU" sz="2000" dirty="0" smtClean="0"/>
          </a:p>
          <a:p>
            <a:pPr algn="ctr">
              <a:buNone/>
            </a:pPr>
            <a:endParaRPr lang="ru-RU" sz="2000" dirty="0" smtClean="0"/>
          </a:p>
          <a:p>
            <a:pPr algn="ctr">
              <a:buNone/>
            </a:pPr>
            <a:endParaRPr lang="ru-RU" sz="2400" dirty="0" smtClean="0"/>
          </a:p>
          <a:p>
            <a:pPr algn="ctr">
              <a:buNone/>
            </a:pPr>
            <a:endParaRPr lang="ru-RU" sz="2400" dirty="0" smtClean="0"/>
          </a:p>
          <a:p>
            <a:pPr algn="ctr">
              <a:buNone/>
            </a:pPr>
            <a:endParaRPr lang="ru-RU" sz="2400" dirty="0" smtClean="0"/>
          </a:p>
          <a:p>
            <a:pPr algn="just">
              <a:buNone/>
            </a:pPr>
            <a:r>
              <a:rPr lang="ru-RU" sz="2400" b="1" dirty="0" smtClean="0">
                <a:solidFill>
                  <a:schemeClr val="accent6"/>
                </a:solidFill>
              </a:rPr>
              <a:t>             В силу абзаца 2 постановления Правительства Российской Федерации от 27.12.2004 № 861, </a:t>
            </a:r>
            <a:r>
              <a:rPr lang="ru-RU" sz="2400" b="1" dirty="0" smtClean="0">
                <a:solidFill>
                  <a:srgbClr val="C00000"/>
                </a:solidFill>
              </a:rPr>
              <a:t>Федеральная антимонопольная служба определена уполномоченным федеральным органом исполнительной власти по обеспечению контроля за соблюдением Правил технологического присоединения.  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EB8230-E3D9-43CB-97A3-A522C536E9CB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267744" y="1052736"/>
            <a:ext cx="6552728" cy="2232248"/>
          </a:xfrm>
          <a:prstGeom prst="roundRect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b="1" dirty="0" smtClean="0">
                <a:solidFill>
                  <a:schemeClr val="tx1"/>
                </a:solidFill>
              </a:rPr>
              <a:t>Управление </a:t>
            </a:r>
            <a:r>
              <a:rPr lang="ru-RU" sz="1800" b="1" dirty="0" err="1" smtClean="0">
                <a:solidFill>
                  <a:schemeClr val="tx1"/>
                </a:solidFill>
              </a:rPr>
              <a:t>Роспотребнадзора</a:t>
            </a:r>
            <a:r>
              <a:rPr lang="ru-RU" sz="1800" b="1" dirty="0" smtClean="0">
                <a:solidFill>
                  <a:schemeClr val="tx1"/>
                </a:solidFill>
              </a:rPr>
              <a:t> по Хабаровскому краю </a:t>
            </a:r>
            <a:r>
              <a:rPr lang="ru-RU" sz="1800" b="1" u="sng" dirty="0" smtClean="0">
                <a:solidFill>
                  <a:srgbClr val="FF0000"/>
                </a:solidFill>
              </a:rPr>
              <a:t>отказывает гражданам в принятии мер реагирования</a:t>
            </a:r>
            <a:r>
              <a:rPr lang="ru-RU" sz="1800" dirty="0" smtClean="0">
                <a:solidFill>
                  <a:schemeClr val="tx1"/>
                </a:solidFill>
              </a:rPr>
              <a:t>, направленных на восстановление нарушенного права в административном порядке в связи с тем, что контроль за соблюдением </a:t>
            </a:r>
            <a:r>
              <a:rPr lang="ru-RU" sz="1800" b="1" u="sng" dirty="0" smtClean="0">
                <a:solidFill>
                  <a:srgbClr val="FF0000"/>
                </a:solidFill>
              </a:rPr>
              <a:t>Правил технологического присоединения не относится к компетенции Управления </a:t>
            </a:r>
            <a:r>
              <a:rPr lang="ru-RU" sz="1800" b="1" u="sng" dirty="0" err="1" smtClean="0">
                <a:solidFill>
                  <a:srgbClr val="FF0000"/>
                </a:solidFill>
              </a:rPr>
              <a:t>Роспотребнадзора</a:t>
            </a:r>
            <a:r>
              <a:rPr lang="ru-RU" sz="1800" b="1" u="sng" dirty="0" smtClean="0">
                <a:solidFill>
                  <a:srgbClr val="FF0000"/>
                </a:solidFill>
              </a:rPr>
              <a:t> по Хабаровскому краю. </a:t>
            </a:r>
            <a:endParaRPr lang="ru-RU" sz="1800" b="1" u="sng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http://dc340.4shared.com/img/FYjwqhbV/s24/129cbee2d98/3D_Character__63_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212372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Вывод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3968" y="1772816"/>
            <a:ext cx="4402832" cy="3384376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>
                <a:solidFill>
                  <a:schemeClr val="accent2"/>
                </a:solidFill>
              </a:rPr>
              <a:t>          В сфере контроля за соблюдением </a:t>
            </a:r>
            <a:r>
              <a:rPr lang="ru-RU" sz="2400" b="1" u="sng" dirty="0" smtClean="0">
                <a:solidFill>
                  <a:srgbClr val="C00000"/>
                </a:solidFill>
              </a:rPr>
              <a:t>Правил технологического присоединения возникла неопределенность</a:t>
            </a:r>
            <a:r>
              <a:rPr lang="ru-RU" sz="2400" b="1" dirty="0" smtClean="0">
                <a:solidFill>
                  <a:schemeClr val="accent2"/>
                </a:solidFill>
              </a:rPr>
              <a:t>, что существенно влияет на интересы граждан, связанные с защитой нарушенного права в административном порядке</a:t>
            </a:r>
            <a:r>
              <a:rPr lang="ru-RU" sz="2000" b="1" dirty="0" smtClean="0">
                <a:solidFill>
                  <a:schemeClr val="accent2"/>
                </a:solidFill>
              </a:rPr>
              <a:t>.</a:t>
            </a:r>
            <a:endParaRPr lang="ru-RU" sz="2000" b="1" dirty="0">
              <a:solidFill>
                <a:schemeClr val="accent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EB8230-E3D9-43CB-97A3-A522C536E9CB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pic>
        <p:nvPicPr>
          <p:cNvPr id="5" name="Рисунок 4" descr="http://topuspeh.ru/wp-content/uploads/2013/02/vopros4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556792"/>
            <a:ext cx="252028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Предложения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80728"/>
            <a:ext cx="8352928" cy="5544616"/>
          </a:xfrm>
        </p:spPr>
        <p:txBody>
          <a:bodyPr/>
          <a:lstStyle/>
          <a:p>
            <a:pPr algn="just"/>
            <a:endParaRPr lang="ru-RU" sz="2400" b="1" dirty="0" smtClean="0">
              <a:solidFill>
                <a:schemeClr val="tx1"/>
              </a:solidFill>
            </a:endParaRPr>
          </a:p>
          <a:p>
            <a:pPr algn="just"/>
            <a:endParaRPr lang="ru-RU" sz="2400" b="1" dirty="0" smtClean="0">
              <a:solidFill>
                <a:schemeClr val="tx1"/>
              </a:solidFill>
            </a:endParaRPr>
          </a:p>
          <a:p>
            <a:pPr algn="just"/>
            <a:endParaRPr lang="ru-RU" sz="2400" b="1" dirty="0" smtClean="0">
              <a:solidFill>
                <a:schemeClr val="tx1"/>
              </a:solidFill>
            </a:endParaRPr>
          </a:p>
          <a:p>
            <a:pPr algn="just"/>
            <a:r>
              <a:rPr lang="ru-RU" sz="2400" b="1" dirty="0" smtClean="0">
                <a:solidFill>
                  <a:schemeClr val="tx1"/>
                </a:solidFill>
              </a:rPr>
              <a:t>Внести изменения в постановление Правительства РФ от 27.12.2004 № 861( далее постановление) </a:t>
            </a:r>
            <a:r>
              <a:rPr lang="ru-RU" sz="2400" b="1" u="sng" dirty="0" smtClean="0">
                <a:solidFill>
                  <a:srgbClr val="FF0000"/>
                </a:solidFill>
              </a:rPr>
              <a:t>путем исключения абзаца 2 пункта 2 постановления</a:t>
            </a:r>
          </a:p>
          <a:p>
            <a:pPr algn="just"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либо</a:t>
            </a:r>
            <a:endParaRPr lang="ru-RU" sz="2400" b="1" dirty="0" smtClean="0"/>
          </a:p>
          <a:p>
            <a:pPr algn="just"/>
            <a:r>
              <a:rPr lang="ru-RU" sz="2400" b="1" dirty="0" smtClean="0">
                <a:solidFill>
                  <a:schemeClr val="tx1"/>
                </a:solidFill>
              </a:rPr>
              <a:t>в абзаце 2 пункта 2 постановления слова </a:t>
            </a:r>
            <a:r>
              <a:rPr lang="ru-RU" sz="2400" b="1" u="sng" dirty="0" smtClean="0">
                <a:solidFill>
                  <a:srgbClr val="FF0000"/>
                </a:solidFill>
              </a:rPr>
              <a:t>«Федеральную антимонопольную службу» </a:t>
            </a:r>
            <a:r>
              <a:rPr lang="ru-RU" sz="2400" b="1" dirty="0" smtClean="0">
                <a:solidFill>
                  <a:schemeClr val="tx1"/>
                </a:solidFill>
              </a:rPr>
              <a:t>заменить словами </a:t>
            </a:r>
            <a:r>
              <a:rPr lang="ru-RU" sz="2400" b="1" u="sng" dirty="0" smtClean="0">
                <a:solidFill>
                  <a:srgbClr val="FF0000"/>
                </a:solidFill>
              </a:rPr>
              <a:t>«Федеральную службу по надзору в сфере защиты прав потребителей и благополучия человека»</a:t>
            </a:r>
          </a:p>
          <a:p>
            <a:pPr algn="just">
              <a:buNone/>
            </a:pP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EB8230-E3D9-43CB-97A3-A522C536E9CB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395536" y="1124744"/>
            <a:ext cx="2664296" cy="576064"/>
          </a:xfrm>
          <a:prstGeom prst="ellipse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None/>
            </a:pPr>
            <a:r>
              <a:rPr lang="ru-RU" b="1" u="sng" dirty="0" smtClean="0">
                <a:solidFill>
                  <a:schemeClr val="accent6"/>
                </a:solidFill>
              </a:rPr>
              <a:t>Вариант 1.</a:t>
            </a:r>
          </a:p>
        </p:txBody>
      </p:sp>
      <p:pic>
        <p:nvPicPr>
          <p:cNvPr id="6" name="Рисунок 5" descr="http://www.watchlistnews.com/logos/upgrade-imag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98195">
            <a:off x="5962762" y="1261042"/>
            <a:ext cx="2216172" cy="835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680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Предложения </a:t>
            </a:r>
            <a:endParaRPr lang="ru-RU" sz="2800" dirty="0">
              <a:solidFill>
                <a:srgbClr val="9933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ru-RU" sz="2400" dirty="0" smtClean="0"/>
              <a:t>    </a:t>
            </a:r>
            <a:r>
              <a:rPr lang="ru-RU" sz="2400" b="1" dirty="0" smtClean="0">
                <a:solidFill>
                  <a:schemeClr val="tx1"/>
                </a:solidFill>
              </a:rPr>
              <a:t>Внести изменения в постановление Правительства РФ от 27.12.2004 № 861 (далее постановление) путем включения в абзац 2 пункта 2 постановления </a:t>
            </a:r>
            <a:r>
              <a:rPr lang="ru-RU" sz="2400" b="1" u="sng" dirty="0" smtClean="0">
                <a:solidFill>
                  <a:schemeClr val="tx1"/>
                </a:solidFill>
              </a:rPr>
              <a:t>после слов «Федеральную антимонопольную службу» </a:t>
            </a:r>
            <a:r>
              <a:rPr lang="ru-RU" sz="2400" b="1" u="sng" dirty="0" smtClean="0">
                <a:solidFill>
                  <a:srgbClr val="FF0000"/>
                </a:solidFill>
              </a:rPr>
              <a:t>слова «в рамках своих полномочий»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</a:p>
          <a:p>
            <a:pPr algn="just">
              <a:buNone/>
            </a:pPr>
            <a:r>
              <a:rPr lang="ru-RU" sz="2400" b="1" dirty="0" smtClean="0">
                <a:solidFill>
                  <a:schemeClr val="tx1"/>
                </a:solidFill>
              </a:rPr>
              <a:t>      </a:t>
            </a:r>
          </a:p>
          <a:p>
            <a:pPr algn="r">
              <a:buNone/>
            </a:pPr>
            <a:r>
              <a:rPr lang="ru-RU" sz="2400" b="1" dirty="0" smtClean="0">
                <a:solidFill>
                  <a:schemeClr val="accent6"/>
                </a:solidFill>
              </a:rPr>
              <a:t>Указанные положения направлены </a:t>
            </a:r>
            <a:r>
              <a:rPr lang="ru-RU" sz="2400" b="1" u="sng" dirty="0" smtClean="0">
                <a:solidFill>
                  <a:schemeClr val="accent6"/>
                </a:solidFill>
              </a:rPr>
              <a:t>на      гармонизацию Правил технологического присоединения с положениями «четвертого антимонопольного пакета».</a:t>
            </a:r>
            <a:endParaRPr lang="ru-RU" sz="2400" b="1" u="sng" dirty="0">
              <a:solidFill>
                <a:schemeClr val="accent6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EB8230-E3D9-43CB-97A3-A522C536E9CB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611560" y="1052736"/>
            <a:ext cx="2520280" cy="576064"/>
          </a:xfrm>
          <a:prstGeom prst="ellipse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chemeClr val="accent6"/>
                </a:solidFill>
              </a:rPr>
              <a:t>Вариант 2</a:t>
            </a:r>
            <a:endParaRPr lang="ru-RU" b="1" u="sng" dirty="0">
              <a:solidFill>
                <a:schemeClr val="accent6"/>
              </a:solidFill>
            </a:endParaRPr>
          </a:p>
        </p:txBody>
      </p:sp>
      <p:pic>
        <p:nvPicPr>
          <p:cNvPr id="6" name="Рисунок 5" descr="http://previews.123rf.com/images/amasterpics123/amasterpics1231211/amasterpics123121100026/16587672-3d-man-sitting-and-reading-a-book-with-idea-bulb-over-white-background-Stock-Phot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77072"/>
            <a:ext cx="165618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548680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Предложения </a:t>
            </a:r>
            <a:endParaRPr lang="ru-RU" sz="2800" dirty="0">
              <a:solidFill>
                <a:srgbClr val="9933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20888"/>
            <a:ext cx="8219256" cy="3888432"/>
          </a:xfrm>
        </p:spPr>
        <p:txBody>
          <a:bodyPr/>
          <a:lstStyle/>
          <a:p>
            <a:pPr algn="just">
              <a:buNone/>
            </a:pPr>
            <a:r>
              <a:rPr lang="ru-RU" sz="2400" dirty="0" smtClean="0"/>
              <a:t>    </a:t>
            </a:r>
            <a:r>
              <a:rPr lang="ru-RU" sz="2000" b="1" dirty="0" smtClean="0">
                <a:solidFill>
                  <a:schemeClr val="tx1"/>
                </a:solidFill>
              </a:rPr>
              <a:t>Включение в Правила технологического присоединения </a:t>
            </a:r>
            <a:r>
              <a:rPr lang="ru-RU" sz="2000" b="1" u="sng" dirty="0" smtClean="0">
                <a:solidFill>
                  <a:srgbClr val="FF0000"/>
                </a:solidFill>
              </a:rPr>
              <a:t>раздела, регламентирующего порядок рассмотрения заявлений, материалов, выдачи предписания </a:t>
            </a:r>
            <a:r>
              <a:rPr lang="ru-RU" sz="2000" b="1" dirty="0" smtClean="0">
                <a:solidFill>
                  <a:schemeClr val="tx1"/>
                </a:solidFill>
              </a:rPr>
              <a:t>(как ненормативного правового акта, направленного на восстановление нарушенных прав) по вопросам, связанным с технологическим присоединением, с одновременным, при необходимости, внесением соответствующих </a:t>
            </a:r>
            <a:r>
              <a:rPr lang="ru-RU" sz="2000" b="1" u="sng" dirty="0" smtClean="0">
                <a:solidFill>
                  <a:srgbClr val="FF0000"/>
                </a:solidFill>
              </a:rPr>
              <a:t>изменений в статью 23 Закона о защите конкуренции (полномочия антимонопольного органа), положение о ФАС России и положение о территориальном органе ФАС России</a:t>
            </a:r>
            <a:endParaRPr lang="ru-RU" sz="2000" b="1" u="sng" dirty="0">
              <a:solidFill>
                <a:srgbClr val="FF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EB8230-E3D9-43CB-97A3-A522C536E9CB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467544" y="1052736"/>
            <a:ext cx="2520280" cy="648072"/>
          </a:xfrm>
          <a:prstGeom prst="ellipse">
            <a:avLst/>
          </a:prstGeom>
          <a:solidFill>
            <a:schemeClr val="accent1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chemeClr val="accent6"/>
                </a:solidFill>
              </a:rPr>
              <a:t>Вариант 3</a:t>
            </a:r>
            <a:endParaRPr lang="ru-RU" b="1" u="sng" dirty="0">
              <a:solidFill>
                <a:schemeClr val="accent6"/>
              </a:solidFill>
            </a:endParaRPr>
          </a:p>
        </p:txBody>
      </p:sp>
      <p:pic>
        <p:nvPicPr>
          <p:cNvPr id="6" name="Рисунок 5" descr="http://wl.static.fotolia.com/jpg/00/53/71/67/400_F_53716784_IE4wh8uqthiUWeyofQCsEU2lOT3yA7aJ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1052736"/>
            <a:ext cx="216024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Zemlya_1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7604</TotalTime>
  <Words>823</Words>
  <Application>Microsoft Office PowerPoint</Application>
  <PresentationFormat>Экран (4:3)</PresentationFormat>
  <Paragraphs>94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2" baseType="lpstr">
      <vt:lpstr>Arial Unicode MS</vt:lpstr>
      <vt:lpstr>Batang</vt:lpstr>
      <vt:lpstr>ＭＳ Ｐゴシック</vt:lpstr>
      <vt:lpstr>ＭＳ Ｐゴシック</vt:lpstr>
      <vt:lpstr>Aharoni</vt:lpstr>
      <vt:lpstr>Arial</vt:lpstr>
      <vt:lpstr>Arial Black</vt:lpstr>
      <vt:lpstr>Calibri</vt:lpstr>
      <vt:lpstr>Times New Roman</vt:lpstr>
      <vt:lpstr>Zemlya_1</vt:lpstr>
      <vt:lpstr>Презентация PowerPoint</vt:lpstr>
      <vt:lpstr>Доминирование на рынке</vt:lpstr>
      <vt:lpstr>          Порядок рассмотрения заявлений  </vt:lpstr>
      <vt:lpstr>Основания</vt:lpstr>
      <vt:lpstr>Неопределенность в сфере контроля</vt:lpstr>
      <vt:lpstr>Вывод</vt:lpstr>
      <vt:lpstr>Предложения </vt:lpstr>
      <vt:lpstr>Предложения </vt:lpstr>
      <vt:lpstr>Предложения </vt:lpstr>
      <vt:lpstr>Опрос территориальных управлений ФАС России</vt:lpstr>
      <vt:lpstr>Презентация PowerPoint</vt:lpstr>
      <vt:lpstr>Презентация PowerPoint</vt:lpstr>
    </vt:vector>
  </TitlesOfParts>
  <Company>ФАС России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Женя</dc:creator>
  <cp:lastModifiedBy>Панютищев Алексей Николаевич</cp:lastModifiedBy>
  <cp:revision>587</cp:revision>
  <cp:lastPrinted>2015-11-16T14:12:27Z</cp:lastPrinted>
  <dcterms:created xsi:type="dcterms:W3CDTF">2011-07-04T05:45:49Z</dcterms:created>
  <dcterms:modified xsi:type="dcterms:W3CDTF">2016-09-23T14:53:28Z</dcterms:modified>
</cp:coreProperties>
</file>