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579" r:id="rId2"/>
    <p:sldId id="577" r:id="rId3"/>
    <p:sldId id="581" r:id="rId4"/>
    <p:sldId id="592" r:id="rId5"/>
    <p:sldId id="583" r:id="rId6"/>
    <p:sldId id="584" r:id="rId7"/>
    <p:sldId id="585" r:id="rId8"/>
    <p:sldId id="587" r:id="rId9"/>
    <p:sldId id="588" r:id="rId10"/>
    <p:sldId id="590" r:id="rId11"/>
    <p:sldId id="591" r:id="rId12"/>
    <p:sldId id="594" r:id="rId13"/>
    <p:sldId id="595" r:id="rId14"/>
    <p:sldId id="596" r:id="rId15"/>
    <p:sldId id="597" r:id="rId16"/>
    <p:sldId id="598" r:id="rId17"/>
    <p:sldId id="599" r:id="rId18"/>
    <p:sldId id="600" r:id="rId19"/>
    <p:sldId id="424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CCCCFF"/>
    <a:srgbClr val="99CCFF"/>
    <a:srgbClr val="FFCCFF"/>
    <a:srgbClr val="A1FDFD"/>
    <a:srgbClr val="993300"/>
    <a:srgbClr val="FF7C80"/>
    <a:srgbClr val="00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0" autoAdjust="0"/>
    <p:restoredTop sz="92874" autoAdjust="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18" y="1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algn="r"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23683"/>
            <a:ext cx="5487042" cy="44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8958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18" y="9448958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algn="r" defTabSz="938936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EB18651-B928-464F-ACD5-C1A26BFA4D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278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998DD-F57B-4C56-A9C4-E3D1B8CF9261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74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18651-B928-464F-ACD5-C1A26BFA4D3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6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DF59-550C-47DD-931F-2C43899593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948F-564F-4B24-B739-092073A32F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705C-1CC9-414C-9F4B-9E0EFBDC2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2BB9-796A-4C7A-B503-BEDB8990E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89AB-F9F8-499B-9A54-949D2741B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8230-E3D9-43CB-97A3-A522C536E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4ABD-2ABC-4516-B46E-AD698B1FD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698F0-DEAB-4966-AE08-9DD5EBE6F7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4B3D-490B-43B6-AE2F-3D609927ED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AFEE-0E81-459E-9813-124201B48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BA1C-7620-4BA1-9301-A2A081089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5FE3-3AEB-4795-9EE4-E4C19D2AA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2553-3127-4C20-810D-89C7DCAD9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5927A017-60A0-4D37-B4FA-A9EDC7F18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ransition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1043608" y="3861048"/>
            <a:ext cx="78311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0" y="270892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Batang" panose="02030600000101010101" pitchFamily="18" charset="-127"/>
              <a:ea typeface="Batang" panose="02030600000101010101" pitchFamily="18" charset="-127"/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Административная ответственность за нарушения законодательства о контрактной системе</a:t>
            </a:r>
          </a:p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                                      начальник отдела контроля закупок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Л.В. Самар</a:t>
            </a: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79512" y="2924944"/>
            <a:ext cx="9144000" cy="2088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204864"/>
            <a:ext cx="5835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Хабаровское УФАС России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3010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76470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Запрос котировок / Запрос предложений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Рисунок 5" descr="https://im2-tub-ru.yandex.net/i?id=4033882848d743b699c4be00c509c2ea&amp;n=33&amp;h=215&amp;w=4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93096"/>
            <a:ext cx="511256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232" y="1053962"/>
            <a:ext cx="2736304" cy="18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Отклонение заявки / допуск заявки с нарушением Закона № 44-ФЗ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0398" y="1016277"/>
            <a:ext cx="2664296" cy="189907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Нарушение порядка вскрытия конвертов с заявками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58770" y="1016949"/>
            <a:ext cx="2458616" cy="1899078"/>
          </a:xfrm>
          <a:prstGeom prst="rect">
            <a:avLst/>
          </a:prstGeom>
          <a:solidFill>
            <a:srgbClr val="A1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Нарушение порядка рассмотрения и оценки заявок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786" y="3645024"/>
            <a:ext cx="8229600" cy="78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Штраф на должностных лиц в размере 5% НМЦ, но не более 30 тысяч рублей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580068" y="2911361"/>
            <a:ext cx="484632" cy="728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19948" y="2911361"/>
            <a:ext cx="484632" cy="732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94106" y="2911362"/>
            <a:ext cx="484632" cy="733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Неправомерное определение победителя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1052736"/>
            <a:ext cx="48965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Признание победителя определения поставщика с нарушением требований Закона о КС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717032"/>
            <a:ext cx="51845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лиц – 50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Зайчиха\Desktop\5620b29fa9e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3024336" cy="2088232"/>
          </a:xfrm>
          <a:prstGeom prst="rect">
            <a:avLst/>
          </a:prstGeom>
          <a:noFill/>
        </p:spPr>
      </p:pic>
      <p:pic>
        <p:nvPicPr>
          <p:cNvPr id="1027" name="Picture 3" descr="C:\Users\Зайчиха\Desktop\359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2952326" cy="2592288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>
            <a:off x="4067944" y="2852936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Сокращение сроков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dirty="0" smtClean="0"/>
              <a:t>Сокращение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268760"/>
            <a:ext cx="3960440" cy="151216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Сокращение сроков подачи заявок на участие в закупке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1268760"/>
            <a:ext cx="3960440" cy="151216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Сокращение сроков отмены определения поставщика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4365104"/>
            <a:ext cx="619268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лиц 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987824" y="2780928"/>
            <a:ext cx="4846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08104" y="2780928"/>
            <a:ext cx="4846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16971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b="1" dirty="0" smtClean="0"/>
              <a:t>Закупки у СМП и СОНКО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628800"/>
            <a:ext cx="777686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Осуществление закупок у СМП и СОНКО в размере менее 15 % общего годового объема закупок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4005064"/>
            <a:ext cx="432048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лиц – 50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Зайчиха\Desktop\2048x1536_765382_[www.ArtFile.ru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816424" cy="2862318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5868144" y="2996952"/>
            <a:ext cx="4846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sz="3600" b="1" dirty="0" smtClean="0"/>
              <a:t>заключение контракта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124744"/>
            <a:ext cx="82089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Заключение контракта с нарушением объявленных условий или с нарушением условий, предложенных поставщиком, подрядчиком, исполнителем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085184"/>
            <a:ext cx="828092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Штраф на должностных лиц – 1% НМЦ, но не менее 5 тысяч рублей не более 30 тысяч рублей;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Юридические лица – не менее 50 тысяч рублей не более 300 тысяч рублей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Зайчиха\Desktop\a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5688632" cy="2880320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7452320" y="2060848"/>
            <a:ext cx="1080120" cy="302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368152"/>
          </a:xfrm>
        </p:spPr>
        <p:txBody>
          <a:bodyPr/>
          <a:lstStyle/>
          <a:p>
            <a:r>
              <a:rPr lang="ru-RU" sz="3200" b="1" dirty="0" smtClean="0"/>
              <a:t>Заключение контракта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908720"/>
            <a:ext cx="601216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Тот же состав при наличия квалифицирующего признака в виде последствий – дополнительно израсходованных средств бюджета либо уменьшение количества поставляемого товара (работы, услуги)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437112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и юридических лиц – двукратный размер дополнительно израсходованных средств бюджета или цен на товары (работы, услуги) количество (объем) которых уменьшены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Зайчиха\Desktop\a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078847" cy="2913187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>
            <a:off x="5940152" y="3645024"/>
            <a:ext cx="1008112" cy="792088"/>
          </a:xfrm>
          <a:prstGeom prst="downArrow">
            <a:avLst>
              <a:gd name="adj1" fmla="val 50000"/>
              <a:gd name="adj2" fmla="val 44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3600" b="1" dirty="0" smtClean="0"/>
              <a:t>Изменение условий контракта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124744"/>
            <a:ext cx="820891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Изменение условий контракта, в т.ч. изменение цены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4221088"/>
            <a:ext cx="4392488" cy="1922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лиц 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 тысяч рублей; на юридических лиц – 200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Зайчиха\Desktop\vakansii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211960" cy="3888432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6444208" y="2420888"/>
            <a:ext cx="792088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600" b="1" dirty="0" smtClean="0"/>
              <a:t>Изменение условий контракта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908720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Тот же состав при наличия квалифицирующего признака в виде последствий – дополнительно израсходованных средств бюджета либо уменьшение количества поставляемого товара (работы, услуги)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645024"/>
            <a:ext cx="547260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и юридических лиц – двукратный размер дополнительно израсходованных средств бюджета или цен на товары (работы, услуги) количество (объем) которых уменьшены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403648" y="2780928"/>
            <a:ext cx="93610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Зайчиха\Desktop\vakansii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528" y="3212976"/>
            <a:ext cx="3082472" cy="3057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3600" b="1" dirty="0" smtClean="0"/>
              <a:t>Порядок заключения и расторжения контракта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040560"/>
          </a:xfrm>
        </p:spPr>
        <p:txBody>
          <a:bodyPr/>
          <a:lstStyle/>
          <a:p>
            <a:r>
              <a:rPr lang="ru-RU" dirty="0" smtClean="0"/>
              <a:t>Нарушение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2808312" cy="216024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Нарушение сроков заключения контракта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484784"/>
            <a:ext cx="2736304" cy="216024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Уклонение от заключения контракта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484784"/>
            <a:ext cx="2786608" cy="216024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Нарушение порядка расторжения контракта при одностороннем отказе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437112"/>
            <a:ext cx="2786608" cy="2088232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лиц – 50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437112"/>
            <a:ext cx="3240360" cy="20882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лиц – 50 тысяч рублей, на юридических лиц – 200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99792" y="364502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4644008" y="364502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76256" y="3645024"/>
            <a:ext cx="842392" cy="770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C:\Users\Зайчиха\Desktop\depositphotos_19469509-3d-man-sitting-on-the-floor-and-reading-a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364771" cy="244604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71703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151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effectLst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a typeface="ＭＳ Ｐゴシック" pitchFamily="34" charset="-128"/>
              </a:rPr>
              <a:t>Неверный выбор способа закупки</a:t>
            </a:r>
            <a:endParaRPr lang="ru-RU" sz="2800" b="1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1026460"/>
            <a:ext cx="6336704" cy="962379"/>
          </a:xfrm>
          <a:prstGeom prst="roundRect">
            <a:avLst/>
          </a:prstGeom>
          <a:solidFill>
            <a:srgbClr val="66FFF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Принятие решения о способе закупки у единственного  поставщика без учета требований Закона № 44-ФЗ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420888"/>
            <a:ext cx="6408712" cy="648072"/>
          </a:xfrm>
          <a:prstGeom prst="roundRect">
            <a:avLst/>
          </a:prstGeom>
          <a:solidFill>
            <a:srgbClr val="66FFF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Административный штраф на должностных лиц 30 тысяч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212976"/>
            <a:ext cx="4392488" cy="1224136"/>
          </a:xfrm>
          <a:prstGeom prst="roundRect">
            <a:avLst>
              <a:gd name="adj" fmla="val 25143"/>
            </a:avLst>
          </a:prstGeom>
          <a:solidFill>
            <a:srgbClr val="FFFF99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Принятие решения о способе закупки, в т.ч. у единственного поставщика, в случае когда необходимо проводить конкурс/аукцион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3212976"/>
            <a:ext cx="4356484" cy="2304256"/>
          </a:xfrm>
          <a:prstGeom prst="roundRect">
            <a:avLst>
              <a:gd name="adj" fmla="val 21290"/>
            </a:avLst>
          </a:prstGeom>
          <a:solidFill>
            <a:srgbClr val="FFFF99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Проведение «закрытых» процедур в случаях, не предусмотренных законом №44-ФЗ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- нарушение порядка (сроков) направления в контролирующий орган документов на согласование закрытых процедур</a:t>
            </a:r>
            <a:endParaRPr lang="ru-RU" sz="1600" b="1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0" y="977651"/>
            <a:ext cx="2131126" cy="2166394"/>
          </a:xfrm>
        </p:spPr>
      </p:pic>
      <p:sp>
        <p:nvSpPr>
          <p:cNvPr id="12" name="Стрелка вниз 11"/>
          <p:cNvSpPr/>
          <p:nvPr/>
        </p:nvSpPr>
        <p:spPr>
          <a:xfrm>
            <a:off x="5220072" y="1988840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504" y="4581128"/>
            <a:ext cx="4392488" cy="9361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Проведение «закрытых» процедур без согласования контролирующего органа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544" y="5949280"/>
            <a:ext cx="8208912" cy="56603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Административной штраф 50 тысяч рублей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4427984" y="5445224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786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ea typeface="ＭＳ Ｐゴシック" pitchFamily="34" charset="-128"/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  <a:ea typeface="ＭＳ Ｐゴシック" pitchFamily="34" charset="-128"/>
              </a:rPr>
              <a:t>сроки размещения информации в ЕИС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9916" y="1131220"/>
            <a:ext cx="7560840" cy="16223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63272" cy="5145435"/>
          </a:xfrm>
        </p:spPr>
        <p:txBody>
          <a:bodyPr/>
          <a:lstStyle/>
          <a:p>
            <a:r>
              <a:rPr lang="ru-RU" sz="1800" dirty="0" smtClean="0"/>
              <a:t>Нарушение субъектом контроля сроков размещения в ЕИС необходимой информации и документов: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- не более чем на два рабочих дня (штраф на должностных лиц – 5 тысяч рублей; на юридических лиц – 15 тысяч рублей)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4581128"/>
            <a:ext cx="7584014" cy="15833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333399"/>
                </a:solidFill>
                <a:ea typeface="ＭＳ Ｐゴシック" charset="-128"/>
                <a:cs typeface="ＭＳ Ｐゴシック" charset="-128"/>
              </a:rPr>
              <a:t>Нарушение субъектом контроля сроков размещения в ЕИС необходимой информации и документов: </a:t>
            </a:r>
          </a:p>
          <a:p>
            <a:r>
              <a:rPr lang="ru-RU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- более чем на два рабочих дня (штраф на должностных лиц – 30 тысяч рублей; на юридических лиц – 100 тысяч рублей)</a:t>
            </a:r>
          </a:p>
        </p:txBody>
      </p:sp>
      <p:pic>
        <p:nvPicPr>
          <p:cNvPr id="8194" name="Picture 2" descr="C:\Users\Зайчих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3744417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Нарушение сроков размещения информации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124744"/>
            <a:ext cx="8424936" cy="1849501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Нарушение сроков размещения необходимой информации в ЕИС при проведении запроса котировок, запроса предложений, при осуществлении закупки у единственного поставщика </a:t>
            </a:r>
            <a:r>
              <a:rPr lang="ru-RU" sz="1600" b="1" u="sng" dirty="0" smtClean="0">
                <a:solidFill>
                  <a:srgbClr val="FF0000"/>
                </a:solidFill>
              </a:rPr>
              <a:t>не более чем на 1 рабочий день 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штраф (должностные лица – 3 тысячи рублей, юридические лица – 10 тысяч рублей)</a:t>
            </a:r>
            <a:endParaRPr lang="ru-RU" sz="1400" b="1" u="sng" dirty="0" smtClean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4149080"/>
            <a:ext cx="5616624" cy="2376264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Нарушение сроков размещения необходимой информации в ЕИС при проведении запроса котировок, запроса предложений, при осуществлении закупки у единственного поставщика </a:t>
            </a:r>
            <a:r>
              <a:rPr lang="ru-RU" sz="1600" b="1" u="sng" dirty="0" smtClean="0">
                <a:solidFill>
                  <a:srgbClr val="FF0000"/>
                </a:solidFill>
              </a:rPr>
              <a:t>более </a:t>
            </a:r>
            <a:r>
              <a:rPr lang="ru-RU" sz="1600" b="1" u="sng" dirty="0">
                <a:solidFill>
                  <a:srgbClr val="FF0000"/>
                </a:solidFill>
              </a:rPr>
              <a:t>чем на 1 рабочий день </a:t>
            </a:r>
            <a:r>
              <a:rPr lang="ru-RU" sz="1600" b="1" u="sng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- штраф (должностные лица – </a:t>
            </a:r>
            <a:r>
              <a:rPr lang="ru-RU" sz="1600" b="1" dirty="0" smtClean="0">
                <a:solidFill>
                  <a:srgbClr val="FF0000"/>
                </a:solidFill>
              </a:rPr>
              <a:t>15 тысяч </a:t>
            </a:r>
            <a:r>
              <a:rPr lang="ru-RU" sz="1600" b="1" dirty="0">
                <a:solidFill>
                  <a:srgbClr val="FF0000"/>
                </a:solidFill>
              </a:rPr>
              <a:t>рублей, юридические лица – </a:t>
            </a:r>
            <a:r>
              <a:rPr lang="ru-RU" sz="1600" b="1" dirty="0" smtClean="0">
                <a:solidFill>
                  <a:srgbClr val="FF0000"/>
                </a:solidFill>
              </a:rPr>
              <a:t>50 </a:t>
            </a:r>
            <a:r>
              <a:rPr lang="ru-RU" sz="1600" b="1" dirty="0">
                <a:solidFill>
                  <a:srgbClr val="FF0000"/>
                </a:solidFill>
              </a:rPr>
              <a:t>тысяч рублей)</a:t>
            </a:r>
            <a:endParaRPr lang="ru-RU" sz="1400" b="1" u="sng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Зайчиха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2504306" cy="291197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Нарушение порядка размещения информации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7"/>
            <a:ext cx="8856984" cy="5040561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0096" y="1185852"/>
            <a:ext cx="6686400" cy="8812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Размещение информации с нарушений требований Закона № 44-ФЗ</a:t>
            </a:r>
            <a:endParaRPr lang="ru-RU" sz="18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dc340.4shared.com/img/FYjwqhbV/s24/129cbee2d98/3D_Character__63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123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347864" y="2441701"/>
            <a:ext cx="5733986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Нарушение порядка предоставления конкурсной/аукционной документации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1188" y="4372378"/>
            <a:ext cx="3505307" cy="17929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Нарушение порядка разъяснения положений документации и порядка приема заявок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0764" y="4656480"/>
            <a:ext cx="4042792" cy="14992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Штраф на должностных лиц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ru-RU" b="1" u="sng" dirty="0" smtClean="0">
                <a:solidFill>
                  <a:srgbClr val="FF0000"/>
                </a:solidFill>
              </a:rPr>
              <a:t>15 тысяч рублей</a:t>
            </a:r>
            <a:r>
              <a:rPr lang="ru-RU" b="1" dirty="0" smtClean="0">
                <a:solidFill>
                  <a:srgbClr val="FF0000"/>
                </a:solidFill>
              </a:rPr>
              <a:t>; </a:t>
            </a:r>
            <a:r>
              <a:rPr lang="ru-RU" dirty="0" smtClean="0">
                <a:solidFill>
                  <a:srgbClr val="FF0000"/>
                </a:solidFill>
              </a:rPr>
              <a:t>на юридических лиц –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50 тысяч рублей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11760" y="2021393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258504" y="2074454"/>
            <a:ext cx="484632" cy="2582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419872" y="3356992"/>
            <a:ext cx="484632" cy="1290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4644008" y="4686272"/>
            <a:ext cx="87591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Нарушение порядка отбора участников торгов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1256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   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Рисунок 5" descr="http://dc340.4shared.com/img/FYjwqhbV/s24/129cbee2d98/3D_Character__63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123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303240" y="1326468"/>
            <a:ext cx="6383560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Неправомерный отказ в допуске к участию в торгах (конкурс / аукцион)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500" y="2749464"/>
            <a:ext cx="62750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Неправомерный допуск заявки на участие в торгах (</a:t>
            </a:r>
            <a:r>
              <a:rPr lang="ru-RU" sz="1800" b="1" dirty="0" smtClean="0">
                <a:solidFill>
                  <a:schemeClr val="tx1"/>
                </a:solidFill>
              </a:rPr>
              <a:t>конкурс / аукцион</a:t>
            </a:r>
            <a:r>
              <a:rPr lang="ru-RU" sz="1800" b="1" dirty="0">
                <a:solidFill>
                  <a:schemeClr val="tx1"/>
                </a:solidFill>
              </a:rPr>
              <a:t>), подлежащий отклонению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4092464"/>
            <a:ext cx="59046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Нарушение порядка вскрытия конвертов конкурсных заявок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5298895"/>
            <a:ext cx="4248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Нарушение порядка рассмотрения и оценки конкурсных заявок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138314"/>
            <a:ext cx="3240360" cy="136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Штраф на должностных лиц в размере 1% от НМЦ но не менее 5 тысяч рублей и не более 30 тысяч рублей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Нарушение порядка информационного обеспечения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544616"/>
          </a:xfrm>
        </p:spPr>
        <p:txBody>
          <a:bodyPr/>
          <a:lstStyle/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53036"/>
            <a:ext cx="2209800" cy="20478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1628800"/>
            <a:ext cx="41764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Нарушение требований к содержанию протокола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086000"/>
            <a:ext cx="3600400" cy="1270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Неразмещение</a:t>
            </a:r>
            <a:r>
              <a:rPr lang="ru-RU" b="1" dirty="0" smtClean="0">
                <a:solidFill>
                  <a:schemeClr val="tx1"/>
                </a:solidFill>
              </a:rPr>
              <a:t> необходимой информации в ЕИС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192" y="3429000"/>
            <a:ext cx="37597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Штраф на должностных лиц – </a:t>
            </a:r>
            <a:r>
              <a:rPr lang="ru-RU" b="1" dirty="0" smtClean="0">
                <a:solidFill>
                  <a:srgbClr val="FF0000"/>
                </a:solidFill>
              </a:rPr>
              <a:t>10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5040138"/>
            <a:ext cx="6264695" cy="105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Штраф на должностных лиц – </a:t>
            </a:r>
            <a:r>
              <a:rPr lang="ru-RU" b="1" dirty="0" smtClean="0">
                <a:solidFill>
                  <a:srgbClr val="FF0000"/>
                </a:solidFill>
              </a:rPr>
              <a:t>50 тысяч рублей;</a:t>
            </a:r>
            <a:r>
              <a:rPr lang="ru-RU" dirty="0" smtClean="0">
                <a:solidFill>
                  <a:srgbClr val="FF0000"/>
                </a:solidFill>
              </a:rPr>
              <a:t> на юридических лиц </a:t>
            </a:r>
            <a:r>
              <a:rPr lang="ru-RU" b="1" dirty="0" smtClean="0">
                <a:solidFill>
                  <a:srgbClr val="FF0000"/>
                </a:solidFill>
              </a:rPr>
              <a:t>– 500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337043" y="2543200"/>
            <a:ext cx="484632" cy="8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012160" y="3356992"/>
            <a:ext cx="484632" cy="1683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Установление требований к порядку осуществления закупки</a:t>
            </a:r>
            <a:endParaRPr lang="ru-RU" sz="2800" dirty="0">
              <a:solidFill>
                <a:srgbClr val="993300"/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2" y="790860"/>
            <a:ext cx="2454740" cy="23105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7565" y="3069698"/>
            <a:ext cx="7848870" cy="104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Установление порядка рассмотрения и оценки заявок с нарушением требований Закона № 44-ФЗ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564" y="4310260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Установление неправомерных требований к участникам закупки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515719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75856" y="1277032"/>
            <a:ext cx="5040560" cy="1338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Штраф на должностных лиц – 1% НМЦ, но не менее 5 и не более 30 тысяч </a:t>
            </a:r>
            <a:r>
              <a:rPr lang="ru-RU" sz="2000" b="1" dirty="0">
                <a:solidFill>
                  <a:srgbClr val="FF0000"/>
                </a:solidFill>
              </a:rPr>
              <a:t>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7564" y="5157192"/>
            <a:ext cx="78488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Установление неправомерных требований к содержанию заявки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587779" y="2564904"/>
            <a:ext cx="484632" cy="504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52120" y="2615208"/>
            <a:ext cx="484632" cy="4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499636" y="2564904"/>
            <a:ext cx="484632" cy="504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Описание объекта </a:t>
            </a:r>
            <a:r>
              <a:rPr lang="ru-RU" sz="2800" b="1" dirty="0">
                <a:solidFill>
                  <a:schemeClr val="tx1"/>
                </a:solidFill>
              </a:rPr>
              <a:t>з</a:t>
            </a:r>
            <a:r>
              <a:rPr lang="ru-RU" sz="2800" b="1" dirty="0" smtClean="0">
                <a:solidFill>
                  <a:schemeClr val="tx1"/>
                </a:solidFill>
              </a:rPr>
              <a:t>акупки </a:t>
            </a:r>
            <a:endParaRPr lang="ru-RU" sz="2800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984" y="1268760"/>
            <a:ext cx="8853512" cy="504056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561926"/>
            <a:ext cx="82809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Включение в описание объекта закупки требований к товарам, работам, услугам, информации, которые влекут за собой ограничение количества участников закупки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3" y="3047200"/>
            <a:ext cx="4882729" cy="1404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Объединение в один объект закупки товаров-работ-услуг, функционально не связанных между собой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5094914"/>
            <a:ext cx="83114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Штраф на должностных лиц в размере 1% от НМЦ, но не менее 10 и не более 50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03847" y="2479532"/>
            <a:ext cx="792089" cy="2615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156176" y="4451940"/>
            <a:ext cx="648072" cy="63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4" y="2707268"/>
            <a:ext cx="2948856" cy="225342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mlya_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914</Words>
  <Application>Microsoft Office PowerPoint</Application>
  <PresentationFormat>Экран (4:3)</PresentationFormat>
  <Paragraphs>123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 Unicode MS</vt:lpstr>
      <vt:lpstr>Batang</vt:lpstr>
      <vt:lpstr>MS PGothic</vt:lpstr>
      <vt:lpstr>MS PGothic</vt:lpstr>
      <vt:lpstr>Aharoni</vt:lpstr>
      <vt:lpstr>Arial</vt:lpstr>
      <vt:lpstr>Arial Black</vt:lpstr>
      <vt:lpstr>Calibri</vt:lpstr>
      <vt:lpstr>Times New Roman</vt:lpstr>
      <vt:lpstr>Zemlya_1</vt:lpstr>
      <vt:lpstr>Презентация PowerPoint</vt:lpstr>
      <vt:lpstr>Неверный выбор способа закупки</vt:lpstr>
      <vt:lpstr>          сроки размещения информации в ЕИС  </vt:lpstr>
      <vt:lpstr>Нарушение сроков размещения информации</vt:lpstr>
      <vt:lpstr>Нарушение порядка размещения информации</vt:lpstr>
      <vt:lpstr>Нарушение порядка отбора участников торгов</vt:lpstr>
      <vt:lpstr>Нарушение порядка информационного обеспечения  </vt:lpstr>
      <vt:lpstr>Установление требований к порядку осуществления закупки</vt:lpstr>
      <vt:lpstr>Описание объекта закупки </vt:lpstr>
      <vt:lpstr>Запрос котировок / Запрос предложений</vt:lpstr>
      <vt:lpstr>Презентация PowerPoint</vt:lpstr>
      <vt:lpstr>Сокращение сроков</vt:lpstr>
      <vt:lpstr>Закупки у СМП и СОНКО</vt:lpstr>
      <vt:lpstr>заключение контракта</vt:lpstr>
      <vt:lpstr>Заключение контракта</vt:lpstr>
      <vt:lpstr>Изменение условий контракта</vt:lpstr>
      <vt:lpstr>Изменение условий контракта</vt:lpstr>
      <vt:lpstr>Порядок заключения и расторжения контракта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Самар Л.В.</cp:lastModifiedBy>
  <cp:revision>623</cp:revision>
  <cp:lastPrinted>2015-11-16T14:12:27Z</cp:lastPrinted>
  <dcterms:created xsi:type="dcterms:W3CDTF">2011-07-04T05:45:49Z</dcterms:created>
  <dcterms:modified xsi:type="dcterms:W3CDTF">2016-09-28T22:56:49Z</dcterms:modified>
</cp:coreProperties>
</file>