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579" r:id="rId2"/>
    <p:sldId id="577" r:id="rId3"/>
    <p:sldId id="581" r:id="rId4"/>
    <p:sldId id="592" r:id="rId5"/>
    <p:sldId id="583" r:id="rId6"/>
    <p:sldId id="424" r:id="rId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3300"/>
    <a:srgbClr val="A1FDFD"/>
    <a:srgbClr val="FF7C80"/>
    <a:srgbClr val="006600"/>
    <a:srgbClr val="008080"/>
    <a:srgbClr val="FF3300"/>
    <a:srgbClr val="333399"/>
    <a:srgbClr val="000000"/>
    <a:srgbClr val="FF0066"/>
    <a:srgbClr val="50FA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0" autoAdjust="0"/>
    <p:restoredTop sz="92874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71479" cy="49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9" tIns="46939" rIns="93879" bIns="46939" numCol="1" anchor="t" anchorCtr="0" compatLnSpc="1">
            <a:prstTxWarp prst="textNoShape">
              <a:avLst/>
            </a:prstTxWarp>
          </a:bodyPr>
          <a:lstStyle>
            <a:lvl1pPr defTabSz="938936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918" y="1"/>
            <a:ext cx="2971479" cy="49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9" tIns="46939" rIns="93879" bIns="46939" numCol="1" anchor="t" anchorCtr="0" compatLnSpc="1">
            <a:prstTxWarp prst="textNoShape">
              <a:avLst/>
            </a:prstTxWarp>
          </a:bodyPr>
          <a:lstStyle>
            <a:lvl1pPr algn="r" defTabSz="938936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4538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1" y="4723683"/>
            <a:ext cx="5487042" cy="44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9" tIns="46939" rIns="93879" bIns="46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8958"/>
            <a:ext cx="2971479" cy="49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9" tIns="46939" rIns="93879" bIns="46939" numCol="1" anchor="b" anchorCtr="0" compatLnSpc="1">
            <a:prstTxWarp prst="textNoShape">
              <a:avLst/>
            </a:prstTxWarp>
          </a:bodyPr>
          <a:lstStyle>
            <a:lvl1pPr defTabSz="938936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918" y="9448958"/>
            <a:ext cx="2971479" cy="49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9" tIns="46939" rIns="93879" bIns="46939" numCol="1" anchor="b" anchorCtr="0" compatLnSpc="1">
            <a:prstTxWarp prst="textNoShape">
              <a:avLst/>
            </a:prstTxWarp>
          </a:bodyPr>
          <a:lstStyle>
            <a:lvl1pPr algn="r" defTabSz="938936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5EB18651-B928-464F-ACD5-C1A26BFA4D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2278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998DD-F57B-4C56-A9C4-E3D1B8CF9261}" type="slidenum">
              <a:rPr lang="ru-RU" smtClean="0">
                <a:ea typeface="ＭＳ Ｐゴシック" pitchFamily="34" charset="-128"/>
              </a:rPr>
              <a:pPr/>
              <a:t>1</a:t>
            </a:fld>
            <a:endParaRPr lang="ru-RU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74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0DF59-550C-47DD-931F-2C43899593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3948F-564F-4B24-B739-092073A32F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1705C-1CC9-414C-9F4B-9E0EFBDC22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0" dirty="0" smtClean="0"/>
              <a:t>Вставка диаграммы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2BB9-796A-4C7A-B503-BEDB8990EC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dirty="0" smtClean="0"/>
              <a:t>Вставка таблицы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9AB-F9F8-499B-9A54-949D2741BE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B8230-E3D9-43CB-97A3-A522C536E9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14ABD-2ABC-4516-B46E-AD698B1FD7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698F0-DEAB-4966-AE08-9DD5EBE6F7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54B3D-490B-43B6-AE2F-3D609927ED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DAFEE-0E81-459E-9813-124201B487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3BA1C-7620-4BA1-9301-A2A081089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55FE3-3AEB-4795-9EE4-E4C19D2AAE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22553-3127-4C20-810D-89C7DCAD9B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5927A017-60A0-4D37-B4FA-A9EDC7F184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</p:sldLayoutIdLst>
  <p:transition>
    <p:circl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1043608" y="3861048"/>
            <a:ext cx="783113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0" y="2708920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endParaRPr>
          </a:p>
          <a:p>
            <a:pPr algn="ctr"/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Times New Roman" pitchFamily="18" charset="0"/>
            </a:endParaRPr>
          </a:p>
          <a:p>
            <a:pPr algn="ctr"/>
            <a:endParaRPr lang="ru-RU" sz="3200" b="1" i="1" dirty="0" smtClean="0">
              <a:latin typeface="Batang" panose="02030600000101010101" pitchFamily="18" charset="-127"/>
              <a:ea typeface="Batang" panose="02030600000101010101" pitchFamily="18" charset="-127"/>
              <a:cs typeface="Aharoni" pitchFamily="2" charset="-79"/>
            </a:endParaRPr>
          </a:p>
          <a:p>
            <a:pPr algn="ctr"/>
            <a:endParaRPr lang="ru-RU" sz="3200" b="1" dirty="0" smtClean="0">
              <a:solidFill>
                <a:srgbClr val="00808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1" algn="ctr"/>
            <a:endParaRPr lang="ru-RU" sz="3200" b="1" dirty="0" smtClean="0">
              <a:solidFill>
                <a:srgbClr val="00808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808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808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Новое в практике Хабаровского УФАС при осуществлении контроля за закупками</a:t>
            </a:r>
          </a:p>
          <a:p>
            <a:pPr algn="ctr"/>
            <a:endParaRPr lang="ru-RU" sz="2000" b="1" i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Batang" panose="02030600000101010101" pitchFamily="18" charset="-127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5">
                  <a:lumMod val="25000"/>
                </a:schemeClr>
              </a:solidFill>
              <a:latin typeface="Arial Black" pitchFamily="34" charset="0"/>
              <a:ea typeface="Batang" panose="02030600000101010101" pitchFamily="18" charset="-127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Batang" panose="02030600000101010101" pitchFamily="18" charset="-127"/>
              <a:cs typeface="Times New Roman" pitchFamily="18" charset="0"/>
            </a:endParaRPr>
          </a:p>
          <a:p>
            <a:pPr algn="ctr"/>
            <a:r>
              <a:rPr lang="ru-RU" sz="1800" b="1" i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anose="02030600000101010101" pitchFamily="18" charset="-127"/>
                <a:cs typeface="Times New Roman" pitchFamily="18" charset="0"/>
              </a:rPr>
              <a:t>И.о. </a:t>
            </a:r>
            <a:r>
              <a:rPr lang="ru-RU" sz="1800" b="1" i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anose="02030600000101010101" pitchFamily="18" charset="-127"/>
                <a:cs typeface="Times New Roman" pitchFamily="18" charset="0"/>
              </a:rPr>
              <a:t>заместителя </a:t>
            </a:r>
            <a:r>
              <a:rPr lang="ru-RU" sz="1800" b="1" i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anose="02030600000101010101" pitchFamily="18" charset="-127"/>
                <a:cs typeface="Times New Roman" pitchFamily="18" charset="0"/>
              </a:rPr>
              <a:t>руководителя Хабаровского УФАС России – начальник отдела контроля закупок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anose="02030600000101010101" pitchFamily="18" charset="-127"/>
                <a:cs typeface="Times New Roman" pitchFamily="18" charset="0"/>
              </a:rPr>
              <a:t>Лариса Валерьевна Самар</a:t>
            </a:r>
          </a:p>
          <a:p>
            <a:pPr algn="ctr"/>
            <a:endParaRPr lang="ru-RU" sz="1800" b="1" i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Batang" panose="02030600000101010101" pitchFamily="18" charset="-127"/>
              <a:cs typeface="Times New Roman" pitchFamily="18" charset="0"/>
            </a:endParaRPr>
          </a:p>
          <a:p>
            <a:pPr algn="ctr"/>
            <a:endParaRPr lang="ru-RU" sz="1800" b="1" i="1" dirty="0" smtClean="0">
              <a:solidFill>
                <a:schemeClr val="accent5">
                  <a:lumMod val="25000"/>
                </a:schemeClr>
              </a:solidFill>
              <a:latin typeface="Arial Black" pitchFamily="34" charset="0"/>
              <a:ea typeface="Batang" panose="02030600000101010101" pitchFamily="18" charset="-127"/>
              <a:cs typeface="Times New Roman" pitchFamily="18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79512" y="2924944"/>
            <a:ext cx="9144000" cy="20882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algn="ctr"/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2204864"/>
            <a:ext cx="58351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Хабаровское УФАС России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43010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effectLst/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ea typeface="ＭＳ Ｐゴシック" pitchFamily="34" charset="-128"/>
              </a:rPr>
              <a:t>Переход </a:t>
            </a:r>
            <a:r>
              <a:rPr lang="ru-RU" sz="2800" b="1" dirty="0" err="1" smtClean="0">
                <a:solidFill>
                  <a:schemeClr val="tx1"/>
                </a:solidFill>
                <a:ea typeface="ＭＳ Ｐゴシック" pitchFamily="34" charset="-128"/>
              </a:rPr>
              <a:t>ГУПов</a:t>
            </a:r>
            <a:r>
              <a:rPr lang="ru-RU" sz="2800" b="1" dirty="0" smtClean="0">
                <a:solidFill>
                  <a:schemeClr val="tx1"/>
                </a:solidFill>
                <a:ea typeface="ＭＳ Ｐゴシック" pitchFamily="34" charset="-128"/>
              </a:rPr>
              <a:t>/</a:t>
            </a:r>
            <a:r>
              <a:rPr lang="ru-RU" sz="2800" b="1" dirty="0" err="1" smtClean="0">
                <a:solidFill>
                  <a:schemeClr val="tx1"/>
                </a:solidFill>
                <a:ea typeface="ＭＳ Ｐゴシック" pitchFamily="34" charset="-128"/>
              </a:rPr>
              <a:t>МУПов</a:t>
            </a:r>
            <a:r>
              <a:rPr lang="ru-RU" sz="2800" b="1" dirty="0" smtClean="0">
                <a:solidFill>
                  <a:schemeClr val="tx1"/>
                </a:solidFill>
                <a:ea typeface="ＭＳ Ｐゴシック" pitchFamily="34" charset="-128"/>
              </a:rPr>
              <a:t> на 44-ФЗ</a:t>
            </a:r>
            <a:endParaRPr lang="ru-RU" sz="2800" b="1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B8230-E3D9-43CB-97A3-A522C536E9C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20328" y="1027672"/>
            <a:ext cx="6680164" cy="871995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С 1 января 2017 года все государственные и муниципальные унитарные предприятия, ранее закупавшие товары (работы, услуги) по 223-ФЗ переходят на закупки по 44-ФЗ</a:t>
            </a:r>
            <a:endParaRPr lang="ru-RU" sz="1600" b="1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120" y="977651"/>
            <a:ext cx="2131126" cy="2166394"/>
          </a:xfrm>
        </p:spPr>
      </p:pic>
      <p:sp>
        <p:nvSpPr>
          <p:cNvPr id="3" name="Скругленный прямоугольник 2"/>
          <p:cNvSpPr/>
          <p:nvPr/>
        </p:nvSpPr>
        <p:spPr>
          <a:xfrm>
            <a:off x="2440879" y="2319501"/>
            <a:ext cx="56886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Что для этого необходимо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3364637"/>
            <a:ext cx="9144000" cy="28206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Создать контрактную службу или назначить контрактного управляющего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Разработать и утвердить нормативные документы, необходимые для работы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Пройти перерегистрацию в ЕИС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Подготовить, утвердить, разместить </a:t>
            </a: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ЕИС план-график закупок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987468" y="2770061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857868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41277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ea typeface="ＭＳ Ｐゴシック" pitchFamily="34" charset="-128"/>
              </a:rPr>
              <a:t>          </a:t>
            </a:r>
            <a:r>
              <a:rPr lang="ru-RU" sz="2400" b="1" dirty="0" smtClean="0">
                <a:solidFill>
                  <a:schemeClr val="tx1"/>
                </a:solidFill>
                <a:ea typeface="ＭＳ Ｐゴシック" pitchFamily="34" charset="-128"/>
              </a:rPr>
              <a:t>Требование </a:t>
            </a:r>
            <a:r>
              <a:rPr lang="ru-RU" sz="2400" b="1" dirty="0" smtClean="0">
                <a:solidFill>
                  <a:schemeClr val="tx1"/>
                </a:solidFill>
                <a:ea typeface="ＭＳ Ｐゴシック" pitchFamily="34" charset="-128"/>
              </a:rPr>
              <a:t>СРО при закупке строительных работ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9916" y="1131220"/>
            <a:ext cx="7560840" cy="16223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5" name="Рисунок 14" descr="http://tamagazine.com/wp-content/uploads/2013/09/Open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509120"/>
            <a:ext cx="34563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31220"/>
            <a:ext cx="8424936" cy="4994943"/>
          </a:xfrm>
        </p:spPr>
        <p:txBody>
          <a:bodyPr/>
          <a:lstStyle/>
          <a:p>
            <a:r>
              <a:rPr lang="ru-RU" sz="1800" dirty="0" smtClean="0"/>
              <a:t>В случае, если объектом закупки является работы по строительству, реконструкции, капитальному ремонту, оказывающих влияние на безопасность объектов капитального строительства, заказчики устанавливают требование к участникам закупки согласно </a:t>
            </a:r>
          </a:p>
          <a:p>
            <a:r>
              <a:rPr lang="ru-RU" sz="1800" dirty="0" smtClean="0"/>
              <a:t>п.1 ч.1 ст. 31 Закона о контрактной системе</a:t>
            </a:r>
          </a:p>
          <a:p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7106" y="2895411"/>
            <a:ext cx="7226460" cy="158338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rgbClr val="333399"/>
                </a:solidFill>
                <a:ea typeface="ＭＳ Ｐゴシック" charset="-128"/>
                <a:cs typeface="ＭＳ Ｐゴシック" charset="-128"/>
              </a:rPr>
              <a:t>При этом, единственно верным </a:t>
            </a:r>
            <a:r>
              <a:rPr lang="ru-RU" sz="1800" dirty="0" smtClean="0">
                <a:solidFill>
                  <a:srgbClr val="333399"/>
                </a:solidFill>
                <a:ea typeface="ＭＳ Ｐゴシック" charset="-128"/>
                <a:cs typeface="ＭＳ Ｐゴシック" charset="-128"/>
              </a:rPr>
              <a:t>требованием </a:t>
            </a:r>
            <a:r>
              <a:rPr lang="ru-RU" sz="1800" dirty="0" smtClean="0">
                <a:solidFill>
                  <a:srgbClr val="333399"/>
                </a:solidFill>
                <a:ea typeface="ＭＳ Ｐゴシック" charset="-128"/>
                <a:cs typeface="ＭＳ Ｐゴシック" charset="-128"/>
              </a:rPr>
              <a:t>в данном </a:t>
            </a:r>
            <a:r>
              <a:rPr lang="ru-RU" sz="1800" dirty="0" smtClean="0">
                <a:solidFill>
                  <a:srgbClr val="333399"/>
                </a:solidFill>
                <a:ea typeface="ＭＳ Ｐゴシック" charset="-128"/>
                <a:cs typeface="ＭＳ Ｐゴシック" charset="-128"/>
              </a:rPr>
              <a:t>случае </a:t>
            </a:r>
            <a:r>
              <a:rPr lang="ru-RU" sz="1800" dirty="0" smtClean="0">
                <a:solidFill>
                  <a:srgbClr val="333399"/>
                </a:solidFill>
                <a:ea typeface="ＭＳ Ｐゴシック" charset="-128"/>
                <a:cs typeface="ＭＳ Ｐゴシック" charset="-128"/>
              </a:rPr>
              <a:t>к потенциальным подрядчикам является – наличие свидетельства СРО </a:t>
            </a:r>
            <a:r>
              <a:rPr lang="ru-RU" sz="1800" b="1" dirty="0" smtClean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на организацию строительства </a:t>
            </a:r>
            <a:r>
              <a:rPr lang="ru-RU" sz="1800" dirty="0" smtClean="0">
                <a:solidFill>
                  <a:srgbClr val="333399"/>
                </a:solidFill>
                <a:ea typeface="ＭＳ Ｐゴシック" charset="-128"/>
                <a:cs typeface="ＭＳ Ｐゴシック" charset="-128"/>
              </a:rPr>
              <a:t>(работ по реконструкции, капитальному ремонту</a:t>
            </a:r>
            <a:r>
              <a:rPr lang="ru-RU" sz="1800" dirty="0" smtClean="0">
                <a:solidFill>
                  <a:srgbClr val="333399"/>
                </a:solidFill>
                <a:ea typeface="ＭＳ Ｐゴシック" charset="-128"/>
                <a:cs typeface="ＭＳ Ｐゴシック" charset="-128"/>
              </a:rPr>
              <a:t>).</a:t>
            </a:r>
            <a:endParaRPr lang="ru-RU" sz="1800" dirty="0">
              <a:solidFill>
                <a:srgbClr val="33339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Закупка иностранных медицинских изделий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B8230-E3D9-43CB-97A3-A522C536E9C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0905" y="1133325"/>
            <a:ext cx="7272808" cy="1849501"/>
          </a:xfrm>
          <a:prstGeom prst="roundRect">
            <a:avLst/>
          </a:prstGeom>
          <a:solidFill>
            <a:schemeClr val="accent1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В Постановление ПРФ от 05.02.2015 № 102 внесены изменения. В перечень иностранных медицинских изделий попали новые товары. Среди них бинты, операционные светильники, паровые стерилизаторы и т.д.</a:t>
            </a:r>
            <a:endParaRPr lang="ru-RU" sz="1400" b="1" u="sng" dirty="0" smtClean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35596" y="3212976"/>
            <a:ext cx="7272808" cy="1944216"/>
          </a:xfrm>
          <a:prstGeom prst="roundRect">
            <a:avLst/>
          </a:prstGeom>
          <a:solidFill>
            <a:schemeClr val="accent1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Заказчики, закупающие изделия из перечня, обязаны отклонить все заявки, в которых предлагается поставить иностранный товар из перечня. Исключение – товары из стран ЕАЭС </a:t>
            </a:r>
            <a:endParaRPr lang="ru-RU" sz="1400" b="1" u="sng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5387341"/>
            <a:ext cx="8229600" cy="738821"/>
          </a:xfrm>
          <a:prstGeom prst="roundRect">
            <a:avLst/>
          </a:prstGeom>
          <a:solidFill>
            <a:schemeClr val="accent1">
              <a:lumMod val="9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Изменения вступают в силу 16 декабря 2016 года</a:t>
            </a:r>
            <a:endParaRPr lang="ru-RU" sz="1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Порядок ведения реестра контрактов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7"/>
            <a:ext cx="8856984" cy="5040561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   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b="1" dirty="0" smtClean="0">
                <a:solidFill>
                  <a:schemeClr val="accent6"/>
                </a:solidFill>
              </a:rPr>
              <a:t>            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B8230-E3D9-43CB-97A3-A522C536E9C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31232" y="1205668"/>
            <a:ext cx="6779096" cy="8812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rgbClr val="C00000"/>
                </a:solidFill>
              </a:rPr>
              <a:t>Правительство РФ изменило порядок ведения реестра контрактов, заключенных заказчиками</a:t>
            </a:r>
            <a:endParaRPr lang="ru-RU" sz="1800" u="sng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://dc340.4shared.com/img/FYjwqhbV/s24/129cbee2d98/3D_Character__63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212372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низ 9"/>
          <p:cNvSpPr/>
          <p:nvPr/>
        </p:nvSpPr>
        <p:spPr>
          <a:xfrm>
            <a:off x="2411760" y="2021393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23728" y="2407516"/>
            <a:ext cx="6779096" cy="39018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С 1 января 2017 года в реестр направляются сведения о размере аванса в случае, когда, он предусмотрен контрактом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С 1 февраля 2017 года 2017 года при закупке лекарств заказчики обязаны передавать сведения об их наименовании, номере регистрационного удостоверения, </a:t>
            </a:r>
            <a:r>
              <a:rPr lang="ru-RU" sz="1800" dirty="0" smtClean="0">
                <a:solidFill>
                  <a:schemeClr val="tx1"/>
                </a:solidFill>
              </a:rPr>
              <a:t>лекарственной </a:t>
            </a:r>
            <a:r>
              <a:rPr lang="ru-RU" sz="1800" dirty="0" smtClean="0">
                <a:solidFill>
                  <a:schemeClr val="tx1"/>
                </a:solidFill>
              </a:rPr>
              <a:t>форме и иные </a:t>
            </a:r>
            <a:r>
              <a:rPr lang="ru-RU" sz="1800" dirty="0" smtClean="0">
                <a:solidFill>
                  <a:schemeClr val="tx1"/>
                </a:solidFill>
              </a:rPr>
              <a:t>данные.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С 1 апреля направляется больше сведений о контракте, который </a:t>
            </a:r>
            <a:r>
              <a:rPr lang="ru-RU" sz="1800" dirty="0" smtClean="0">
                <a:solidFill>
                  <a:schemeClr val="tx1"/>
                </a:solidFill>
              </a:rPr>
              <a:t>содержит </a:t>
            </a:r>
            <a:r>
              <a:rPr lang="ru-RU" sz="1800" dirty="0" smtClean="0">
                <a:solidFill>
                  <a:schemeClr val="tx1"/>
                </a:solidFill>
              </a:rPr>
              <a:t>гарантийные </a:t>
            </a:r>
            <a:r>
              <a:rPr lang="ru-RU" sz="1800" dirty="0" smtClean="0">
                <a:solidFill>
                  <a:schemeClr val="tx1"/>
                </a:solidFill>
              </a:rPr>
              <a:t>обязательства.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9184" y="3429000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515115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emlya_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7950</TotalTime>
  <Words>323</Words>
  <Application>Microsoft Office PowerPoint</Application>
  <PresentationFormat>Экран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Zemlya_1</vt:lpstr>
      <vt:lpstr>Слайд 1</vt:lpstr>
      <vt:lpstr>Переход ГУПов/МУПов на 44-ФЗ</vt:lpstr>
      <vt:lpstr>          Требование СРО при закупке строительных работ  </vt:lpstr>
      <vt:lpstr>Закупка иностранных медицинских изделий</vt:lpstr>
      <vt:lpstr>Порядок ведения реестра контрактов </vt:lpstr>
      <vt:lpstr>Слайд 6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Ермакова Е.С.</cp:lastModifiedBy>
  <cp:revision>617</cp:revision>
  <cp:lastPrinted>2015-11-16T14:12:27Z</cp:lastPrinted>
  <dcterms:created xsi:type="dcterms:W3CDTF">2011-07-04T05:45:49Z</dcterms:created>
  <dcterms:modified xsi:type="dcterms:W3CDTF">2016-12-14T00:57:41Z</dcterms:modified>
</cp:coreProperties>
</file>