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2" r:id="rId22"/>
    <p:sldId id="273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A94-4F3C-83BC-AEED1C408EE1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A94-4F3C-83BC-AEED1C408EE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A94-4F3C-83BC-AEED1C408EE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A94-4F3C-83BC-AEED1C408E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Вконтакте</c:v>
                </c:pt>
                <c:pt idx="1">
                  <c:v>Одноклассники</c:v>
                </c:pt>
                <c:pt idx="2">
                  <c:v>Facebook</c:v>
                </c:pt>
                <c:pt idx="3">
                  <c:v>Мой мир</c:v>
                </c:pt>
                <c:pt idx="4">
                  <c:v>ЖивойЖурнал</c:v>
                </c:pt>
                <c:pt idx="5">
                  <c:v>Instagram</c:v>
                </c:pt>
                <c:pt idx="6">
                  <c:v>Twitter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53604</c:v>
                </c:pt>
                <c:pt idx="1">
                  <c:v>38751</c:v>
                </c:pt>
                <c:pt idx="2">
                  <c:v>24503</c:v>
                </c:pt>
                <c:pt idx="3">
                  <c:v>23689</c:v>
                </c:pt>
                <c:pt idx="4">
                  <c:v>16433</c:v>
                </c:pt>
                <c:pt idx="5">
                  <c:v>10661</c:v>
                </c:pt>
                <c:pt idx="6">
                  <c:v>7380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94-4F3C-83BC-AEED1C408E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solidFill>
                  <a:srgbClr val="FF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059317585301838"/>
          <c:y val="0.28580427445540396"/>
          <c:w val="0.29940682414698161"/>
          <c:h val="0.526641779254123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Решений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Реклама в сети интернет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4A-4A71-BDEF-5C10BE4613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 социальных сетях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1-4834-B340-DFF36A371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5648672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B050"/>
                </a:solidFill>
              </a:rPr>
              <a:t>РЕКЛАМА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18864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18002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Реклама продажи товара дистанционным </a:t>
            </a:r>
            <a:r>
              <a:rPr lang="ru-RU" sz="1800" dirty="0" smtClean="0">
                <a:solidFill>
                  <a:srgbClr val="00B050"/>
                </a:solidFill>
              </a:rPr>
              <a:t>способом, отсутствует </a:t>
            </a:r>
            <a:r>
              <a:rPr lang="ru-RU" sz="1800" dirty="0">
                <a:solidFill>
                  <a:srgbClr val="00B050"/>
                </a:solidFill>
              </a:rPr>
              <a:t>наименование, место нахождения </a:t>
            </a:r>
            <a:r>
              <a:rPr lang="ru-RU" sz="1800" dirty="0" smtClean="0">
                <a:solidFill>
                  <a:srgbClr val="00B050"/>
                </a:solidFill>
              </a:rPr>
              <a:t>ГРН </a:t>
            </a:r>
            <a:r>
              <a:rPr lang="ru-RU" sz="1800" dirty="0">
                <a:solidFill>
                  <a:srgbClr val="00B050"/>
                </a:solidFill>
              </a:rPr>
              <a:t>юридического </a:t>
            </a:r>
            <a:r>
              <a:rPr lang="ru-RU" sz="1800" dirty="0" smtClean="0">
                <a:solidFill>
                  <a:srgbClr val="00B050"/>
                </a:solidFill>
              </a:rPr>
              <a:t>лица или ФИО, ОГРН ИП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169607" cy="46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7620000" cy="13883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В сравнительной характеристике объекта рекламирования </a:t>
            </a:r>
            <a:r>
              <a:rPr lang="ru-RU" dirty="0" smtClean="0">
                <a:solidFill>
                  <a:srgbClr val="00B050"/>
                </a:solidFill>
              </a:rPr>
              <a:t>«самый лучший» не </a:t>
            </a:r>
            <a:r>
              <a:rPr lang="ru-RU" dirty="0">
                <a:solidFill>
                  <a:srgbClr val="00B050"/>
                </a:solidFill>
              </a:rPr>
              <a:t>указан конкретный критерий, по которому осуществляется сравнение и который имеет объективное </a:t>
            </a:r>
            <a:r>
              <a:rPr lang="ru-RU" dirty="0" smtClean="0">
                <a:solidFill>
                  <a:srgbClr val="00B050"/>
                </a:solidFill>
              </a:rPr>
              <a:t>подтверждение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298383" cy="49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13163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Реклама финансовой услуги (ипотеки) без указания наименования юридического лица или имя лица, оказывающего эти услуги или осуществляющего данную деятельность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442399" cy="4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5242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Типичный </a:t>
            </a:r>
            <a:r>
              <a:rPr lang="ru-RU" dirty="0" err="1">
                <a:solidFill>
                  <a:srgbClr val="00B050"/>
                </a:solidFill>
              </a:rPr>
              <a:t>рекламораспространитель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586415" cy="49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658423" cy="54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32019" cy="491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7848872" cy="525658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err="1"/>
              <a:t>Рекламораспространитель</a:t>
            </a:r>
            <a:r>
              <a:rPr lang="ru-RU" b="0" dirty="0"/>
              <a:t> «КМS.RU» не является юридически лицом или индивидуальным предпринимателем, осуществляющим деятельность под данным «коммерческим обозначением».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/>
              <a:t>В разделе «контакты» сайта данные сотового телефона и электронной почты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/>
              <a:t>Адрес места нахождения отсутствует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/>
              <a:t>На запросы не отвечает, по телефону сведения не сообщает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/>
              <a:t>На запрос администратору социальных сетей о лице, размещающем рекламу и (или) зарегистрировавшего группу или страницу в социальной сети не отреагировал, «рекламодатели» сообщили, что не заказывали ни у кого размещение данной рекламы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620000" cy="8123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Правила размещения рекламы в социальных сетях, установленные самими владельцами </a:t>
            </a: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2" y="1412776"/>
            <a:ext cx="8600892" cy="483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0" y="1196752"/>
            <a:ext cx="8588003" cy="483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730431" cy="50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692696"/>
            <a:ext cx="8568953" cy="5976664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/>
              <a:t>Реклама - </a:t>
            </a:r>
            <a:r>
              <a:rPr lang="ru-RU" sz="1600" b="0" dirty="0"/>
              <a:t>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/>
              <a:t>Объект рекламирования </a:t>
            </a:r>
            <a:r>
              <a:rPr lang="ru-RU" sz="1600" b="0" dirty="0"/>
              <a:t>- это товар, средства индивидуализации юридического лица и (или) товара, изготовитель или продавец товара, результаты интеллектуальной деятельности либо мероприятие (в том числе спортивное соревнование, концерт, конкурс, фестиваль, основанные на риске игры, пари), на привлечение внимания к которым направлена реклама.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/>
              <a:t>Рекламодатель - </a:t>
            </a:r>
            <a:r>
              <a:rPr lang="ru-RU" sz="1600" b="0" dirty="0"/>
              <a:t>изготовитель или продавец товара либо иное определившее объект рекламирования и (или) содержание рекламы лицо;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err="1"/>
              <a:t>Рекламопроизводитель</a:t>
            </a:r>
            <a:r>
              <a:rPr lang="ru-RU" sz="1600" dirty="0"/>
              <a:t> </a:t>
            </a:r>
            <a:r>
              <a:rPr lang="ru-RU" sz="1600" b="0" dirty="0"/>
              <a:t>- лицо, осуществляющее полностью или частично приведение информации в готовую для распространения в виде рекламы форму;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 err="1"/>
              <a:t>Рекламораспространитель</a:t>
            </a:r>
            <a:r>
              <a:rPr lang="ru-RU" sz="1600" dirty="0"/>
              <a:t> </a:t>
            </a:r>
            <a:r>
              <a:rPr lang="ru-RU" sz="1600" b="0" dirty="0"/>
              <a:t>- лицо, осуществляющее распространение рекламы любым способом, в любой форме и с использованием любых средств;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/>
              <a:t>Потребители рекламы </a:t>
            </a:r>
            <a:r>
              <a:rPr lang="ru-RU" sz="1600" b="0" dirty="0"/>
              <a:t>- лица, на привлечение внимания которых к объекту рекламирования направлена реклама;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600" dirty="0"/>
              <a:t>Социальные сети </a:t>
            </a:r>
            <a:r>
              <a:rPr lang="ru-RU" sz="1600" b="0" dirty="0"/>
              <a:t>- платформа, онлайн-сервис и веб-сайт, предназначенные для построения, отражения и организации социальных взаимоотношений в Интернете.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9853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514407" cy="50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99176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cap="none" dirty="0">
                <a:solidFill>
                  <a:srgbClr val="00B050"/>
                </a:solidFill>
              </a:rPr>
              <a:t>В</a:t>
            </a:r>
            <a:r>
              <a:rPr lang="ru-RU" sz="2800" cap="none" dirty="0" smtClean="0">
                <a:solidFill>
                  <a:srgbClr val="00B050"/>
                </a:solidFill>
              </a:rPr>
              <a:t> 2016 году решений по делам о нарушении законодательства о рекламе вынесенных Хабаровским УФАС</a:t>
            </a:r>
            <a:endParaRPr lang="ru-RU" sz="2800" cap="none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45681"/>
              </p:ext>
            </p:extLst>
          </p:nvPr>
        </p:nvGraphicFramePr>
        <p:xfrm>
          <a:off x="467544" y="2276872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7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7620000" cy="10283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Из рассмотренных дел о нарушениях законодательства о рекламе в сети Интернет </a:t>
            </a:r>
            <a:r>
              <a:rPr lang="ru-RU" dirty="0" smtClean="0">
                <a:solidFill>
                  <a:srgbClr val="00B050"/>
                </a:solidFill>
              </a:rPr>
              <a:t>(все дела возбуждены по заявлениям)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8143970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Б</a:t>
            </a:r>
            <a:r>
              <a:rPr lang="ru-RU" cap="none" dirty="0" smtClean="0">
                <a:solidFill>
                  <a:srgbClr val="00B050"/>
                </a:solidFill>
              </a:rPr>
              <a:t>арьеры на пути противодействия </a:t>
            </a:r>
            <a:r>
              <a:rPr lang="ru-RU" cap="none" dirty="0" smtClean="0">
                <a:solidFill>
                  <a:srgbClr val="00B050"/>
                </a:solidFill>
              </a:rPr>
              <a:t>ненадлежащей </a:t>
            </a:r>
            <a:r>
              <a:rPr lang="ru-RU" cap="none" dirty="0" smtClean="0">
                <a:solidFill>
                  <a:srgbClr val="00B050"/>
                </a:solidFill>
              </a:rPr>
              <a:t>рекламе в социальных сетях и сети интернет в целом</a:t>
            </a:r>
            <a:endParaRPr lang="ru-RU" cap="none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705275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Отсутствие </a:t>
            </a:r>
            <a:r>
              <a:rPr lang="ru-RU" b="0" dirty="0"/>
              <a:t>четкого регулирования, разграничивающего «рекламу» от «не рекламы»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Сложность </a:t>
            </a:r>
            <a:r>
              <a:rPr lang="ru-RU" b="0" dirty="0"/>
              <a:t>установления </a:t>
            </a:r>
            <a:r>
              <a:rPr lang="ru-RU" b="0" dirty="0" err="1" smtClean="0"/>
              <a:t>рекламораспространителя</a:t>
            </a:r>
            <a:endParaRPr lang="ru-RU" b="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Отсутствие </a:t>
            </a:r>
            <a:r>
              <a:rPr lang="ru-RU" b="0" dirty="0"/>
              <a:t>требования о раскрытии информации о владельце </a:t>
            </a:r>
            <a:r>
              <a:rPr lang="ru-RU" b="0" dirty="0" smtClean="0"/>
              <a:t>страницы </a:t>
            </a:r>
            <a:r>
              <a:rPr lang="ru-RU" b="0" dirty="0"/>
              <a:t>в том случае, когда размещена </a:t>
            </a:r>
            <a:r>
              <a:rPr lang="ru-RU" b="0" dirty="0" smtClean="0"/>
              <a:t>реклама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/>
              <a:t>Отсутствие ответственности владельцев социальных сетей за размещение рекламы без указания рекламодателя и </a:t>
            </a:r>
            <a:r>
              <a:rPr lang="ru-RU" b="0" dirty="0" err="1" smtClean="0"/>
              <a:t>рекламораспространителя</a:t>
            </a:r>
            <a:endParaRPr lang="ru-RU" b="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Низкие </a:t>
            </a:r>
            <a:r>
              <a:rPr lang="ru-RU" b="0" dirty="0"/>
              <a:t>административные санкции в отношении граждан (2-2,5 тыс. рублей), с учетом того, что в подавляющем большинстве случаев </a:t>
            </a:r>
            <a:r>
              <a:rPr lang="ru-RU" b="0" dirty="0" err="1"/>
              <a:t>рекламораспространителем</a:t>
            </a:r>
            <a:r>
              <a:rPr lang="ru-RU" b="0" dirty="0"/>
              <a:t> являются именно </a:t>
            </a:r>
            <a:r>
              <a:rPr lang="ru-RU" b="0" dirty="0" smtClean="0"/>
              <a:t>граждане</a:t>
            </a:r>
            <a:endParaRPr lang="ru-RU" b="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Отсутствие </a:t>
            </a:r>
            <a:r>
              <a:rPr lang="ru-RU" b="0" dirty="0" err="1" smtClean="0"/>
              <a:t>правоприменения</a:t>
            </a:r>
            <a:r>
              <a:rPr lang="ru-RU" b="0" dirty="0" smtClean="0"/>
              <a:t> </a:t>
            </a:r>
            <a:r>
              <a:rPr lang="ru-RU" b="0" dirty="0"/>
              <a:t>по привлечению к ответственности граждан за распространение ненадлежащей </a:t>
            </a:r>
            <a:r>
              <a:rPr lang="ru-RU" b="0" dirty="0" smtClean="0"/>
              <a:t>рекламы</a:t>
            </a:r>
            <a:endParaRPr lang="ru-RU" b="0" dirty="0"/>
          </a:p>
          <a:p>
            <a:endParaRPr lang="ru-RU" dirty="0"/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6917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404074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Р</a:t>
            </a:r>
            <a:r>
              <a:rPr lang="ru-RU" cap="none" dirty="0" smtClean="0">
                <a:solidFill>
                  <a:srgbClr val="00B050"/>
                </a:solidFill>
              </a:rPr>
              <a:t>азвитие интернет-рекламы в </a:t>
            </a:r>
            <a:r>
              <a:rPr lang="ru-RU" cap="none" dirty="0">
                <a:solidFill>
                  <a:srgbClr val="00B050"/>
                </a:solidFill>
              </a:rPr>
              <a:t>Р</a:t>
            </a:r>
            <a:r>
              <a:rPr lang="ru-RU" cap="none" dirty="0" smtClean="0">
                <a:solidFill>
                  <a:srgbClr val="00B050"/>
                </a:solidFill>
              </a:rPr>
              <a:t>оссии</a:t>
            </a:r>
            <a:endParaRPr lang="ru-RU" cap="none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844752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/>
              <a:t>п</a:t>
            </a:r>
            <a:r>
              <a:rPr lang="ru-RU" sz="1900" b="0" dirty="0" smtClean="0"/>
              <a:t>оявилась </a:t>
            </a:r>
            <a:r>
              <a:rPr lang="ru-RU" sz="1900" b="0" dirty="0"/>
              <a:t>в 1997 году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/>
              <a:t>к</a:t>
            </a:r>
            <a:r>
              <a:rPr lang="ru-RU" sz="1900" b="0" dirty="0" smtClean="0"/>
              <a:t> 2007- </a:t>
            </a:r>
            <a:r>
              <a:rPr lang="ru-RU" sz="1900" b="0" dirty="0"/>
              <a:t>увеличилась почти вдвое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2008 </a:t>
            </a:r>
            <a:r>
              <a:rPr lang="ru-RU" sz="1900" b="0" dirty="0"/>
              <a:t>году «обошла» рекламу на радио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2009 </a:t>
            </a:r>
            <a:r>
              <a:rPr lang="ru-RU" sz="1900" b="0" dirty="0"/>
              <a:t>году на фоне кризиса падение рынка рекламы - 26% (наружная и печать пострадали больше всего), при этом рост рекламы в сети 8%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2010 </a:t>
            </a:r>
            <a:r>
              <a:rPr lang="ru-RU" sz="1900" b="0" dirty="0"/>
              <a:t>год годовой рост рекламы в сети – 40%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2011 </a:t>
            </a:r>
            <a:r>
              <a:rPr lang="ru-RU" sz="1900" b="0" dirty="0"/>
              <a:t>год годовой рост рекламы в сети - 56%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в </a:t>
            </a:r>
            <a:r>
              <a:rPr lang="ru-RU" sz="1900" b="0" dirty="0"/>
              <a:t>2012 год годовой рост рекламы в сети - 35%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2013 </a:t>
            </a:r>
            <a:r>
              <a:rPr lang="ru-RU" sz="1900" b="0" dirty="0"/>
              <a:t>год годовой рост рекламы в сети - 27%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2014 </a:t>
            </a:r>
            <a:r>
              <a:rPr lang="ru-RU" sz="1900" b="0" dirty="0"/>
              <a:t>- 18%. </a:t>
            </a:r>
            <a:r>
              <a:rPr lang="ru-RU" sz="1900" b="0" dirty="0" smtClean="0"/>
              <a:t>на </a:t>
            </a:r>
            <a:r>
              <a:rPr lang="ru-RU" sz="1900" b="0" dirty="0"/>
              <a:t>Интернет пришлось почти 25% всех рекламных бюджетов, что в абсолютном выражении составило 84,6 млрд </a:t>
            </a:r>
            <a:r>
              <a:rPr lang="ru-RU" sz="1900" b="0" dirty="0" smtClean="0"/>
              <a:t>рублей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0" dirty="0" smtClean="0"/>
              <a:t>2015 </a:t>
            </a:r>
            <a:r>
              <a:rPr lang="ru-RU" sz="1900" b="0" dirty="0"/>
              <a:t>год годовой рост рекламы в сети – 20%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3272" cy="1371600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Р</a:t>
            </a:r>
            <a:r>
              <a:rPr lang="ru-RU" cap="none" dirty="0" smtClean="0">
                <a:solidFill>
                  <a:srgbClr val="00B050"/>
                </a:solidFill>
              </a:rPr>
              <a:t>аспределение доли рынка по количеству пользователей</a:t>
            </a:r>
            <a:endParaRPr lang="ru-RU" cap="none" dirty="0">
              <a:solidFill>
                <a:srgbClr val="00B05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518519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49195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О</a:t>
            </a:r>
            <a:r>
              <a:rPr lang="ru-RU" cap="none" dirty="0" smtClean="0">
                <a:solidFill>
                  <a:srgbClr val="00B050"/>
                </a:solidFill>
              </a:rPr>
              <a:t>граничения для рекламы в интернете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ОБЩИЕ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Не </a:t>
            </a:r>
            <a:r>
              <a:rPr lang="ru-RU" b="0" dirty="0"/>
              <a:t>допускается недобросовестная реклама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Запрещена </a:t>
            </a:r>
            <a:r>
              <a:rPr lang="ru-RU" b="0" dirty="0"/>
              <a:t>недостоверной реклама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В </a:t>
            </a:r>
            <a:r>
              <a:rPr lang="ru-RU" b="0" dirty="0"/>
              <a:t>рекламе не допускается использование бранных слов, непристойных и оскорбительных образов и т.п.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Не </a:t>
            </a:r>
            <a:r>
              <a:rPr lang="ru-RU" b="0" dirty="0"/>
              <a:t>допускается реклама товара у которой отсутствует существенная информация о товаре, если при этом искажается смысл информации и вводятся в заблуждение потребители рекламы.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Ряд </a:t>
            </a:r>
            <a:r>
              <a:rPr lang="ru-RU" b="0" dirty="0"/>
              <a:t>запретов, направленных на защиту несовершеннолетних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Определен </a:t>
            </a:r>
            <a:r>
              <a:rPr lang="ru-RU" b="0" dirty="0"/>
              <a:t>ряд товаров, реклама которых не допускается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Установлены </a:t>
            </a:r>
            <a:r>
              <a:rPr lang="ru-RU" b="0" dirty="0"/>
              <a:t>особые требования к рекламе по виду рекламного продукта (финансовые, медицинские услуги, стимулирующие мероприятия)</a:t>
            </a:r>
          </a:p>
          <a:p>
            <a:pPr algn="just"/>
            <a:endParaRPr lang="ru-RU" b="0" dirty="0"/>
          </a:p>
          <a:p>
            <a:pPr algn="just"/>
            <a:r>
              <a:rPr lang="ru-RU" dirty="0" smtClean="0"/>
              <a:t>СПЕЦИАЛЬНЫЕ </a:t>
            </a:r>
            <a:endParaRPr lang="ru-RU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0" dirty="0" smtClean="0"/>
              <a:t>Запрещена </a:t>
            </a:r>
            <a:r>
              <a:rPr lang="ru-RU" b="0" dirty="0"/>
              <a:t>реклама алкоголя</a:t>
            </a: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476082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Ц</a:t>
            </a:r>
            <a:r>
              <a:rPr lang="ru-RU" cap="none" dirty="0" smtClean="0">
                <a:solidFill>
                  <a:srgbClr val="00B050"/>
                </a:solidFill>
              </a:rPr>
              <a:t>ели регулирования рекламы</a:t>
            </a:r>
            <a:endParaRPr lang="ru-RU" cap="none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7787208" cy="3260575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 smtClean="0"/>
              <a:t>Развитие </a:t>
            </a:r>
            <a:r>
              <a:rPr lang="ru-RU" sz="1800" b="0" dirty="0"/>
              <a:t>рынков товаров, работ и услуг на основе соблюдения принципов добросовестной конкуренции, обеспечение в Российской Федерации единства экономического пространства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/>
              <a:t>Р</a:t>
            </a:r>
            <a:r>
              <a:rPr lang="ru-RU" sz="1800" b="0" dirty="0" smtClean="0"/>
              <a:t>еализация </a:t>
            </a:r>
            <a:r>
              <a:rPr lang="ru-RU" sz="1800" b="0" dirty="0"/>
              <a:t>права потребителей на получение добросовестной и достоверной рекламы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/>
              <a:t>С</a:t>
            </a:r>
            <a:r>
              <a:rPr lang="ru-RU" sz="1800" b="0" dirty="0" smtClean="0"/>
              <a:t>оздание </a:t>
            </a:r>
            <a:r>
              <a:rPr lang="ru-RU" sz="1800" b="0" dirty="0"/>
              <a:t>благоприятных условий для производства и распространения социальной рекламы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800" b="0" dirty="0"/>
              <a:t>П</a:t>
            </a:r>
            <a:r>
              <a:rPr lang="ru-RU" sz="1800" b="0" dirty="0" smtClean="0"/>
              <a:t>редупреждение </a:t>
            </a:r>
            <a:r>
              <a:rPr lang="ru-RU" sz="1800" b="0" dirty="0"/>
              <a:t>нарушения законодательства Российской Федерации о рекламе, а также пресечение фактов ненадлежащей рекламы.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91264" cy="687606"/>
          </a:xfrm>
        </p:spPr>
        <p:txBody>
          <a:bodyPr/>
          <a:lstStyle/>
          <a:p>
            <a:pPr algn="ctr"/>
            <a:r>
              <a:rPr lang="ru-RU" cap="none" dirty="0">
                <a:solidFill>
                  <a:srgbClr val="00B050"/>
                </a:solidFill>
              </a:rPr>
              <a:t>Н</a:t>
            </a:r>
            <a:r>
              <a:rPr lang="ru-RU" cap="none" dirty="0" smtClean="0">
                <a:solidFill>
                  <a:srgbClr val="00B050"/>
                </a:solidFill>
              </a:rPr>
              <a:t>е является рекламой</a:t>
            </a:r>
            <a:endParaRPr lang="ru-RU" cap="none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400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ПИСЬМО ФАС РОССИИ от 28 августа 2015 г. N АК/45828/15 </a:t>
            </a:r>
            <a:r>
              <a:rPr lang="ru-RU" dirty="0" smtClean="0"/>
              <a:t>«О </a:t>
            </a:r>
            <a:r>
              <a:rPr lang="ru-RU" dirty="0"/>
              <a:t>РЕКЛАМЕ В СЕТИ </a:t>
            </a:r>
            <a:r>
              <a:rPr lang="ru-RU" dirty="0" smtClean="0"/>
              <a:t>«ИНТЕРНЕТ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endParaRPr lang="ru-R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/>
              <a:t>н</a:t>
            </a:r>
            <a:r>
              <a:rPr lang="ru-RU" b="0" dirty="0" smtClean="0"/>
              <a:t>е </a:t>
            </a:r>
            <a:r>
              <a:rPr lang="ru-RU" b="0" dirty="0"/>
              <a:t>является рекламой информация о производимых или реализуемых товарах, размещенная на сайте производителя или продавца данных товаров или на страницах в социальных сетях производителя или продавца данных товаров, если указанные сведения предназначены для информирования посетителей </a:t>
            </a:r>
            <a:r>
              <a:rPr lang="ru-RU" b="0" dirty="0" smtClean="0"/>
              <a:t>о </a:t>
            </a:r>
            <a:r>
              <a:rPr lang="ru-RU" b="0" dirty="0"/>
              <a:t>реализуемых товарах, ассортименте, правилах </a:t>
            </a:r>
            <a:r>
              <a:rPr lang="ru-RU" b="0" dirty="0" smtClean="0"/>
              <a:t>пользования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/>
              <a:t>не </a:t>
            </a:r>
            <a:r>
              <a:rPr lang="ru-RU" b="0" dirty="0"/>
              <a:t>является рекламой информация о хозяйственной деятельности компании, акциях и мероприятиях, проводимых данной компанией и т.п. </a:t>
            </a:r>
            <a:endParaRPr lang="ru-RU" b="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b="0" dirty="0" smtClean="0"/>
              <a:t>не </a:t>
            </a:r>
            <a:r>
              <a:rPr lang="ru-RU" b="0" dirty="0"/>
              <a:t>является рекламой информация о скидках или проводимых акциях, размещенная на сайтах, на которых аккумулируются и предлагаются различные купоны или билеты, позволяющие приобрести товар со </a:t>
            </a:r>
            <a:r>
              <a:rPr lang="ru-RU" b="0" dirty="0" smtClean="0"/>
              <a:t>скидкой </a:t>
            </a:r>
            <a:endParaRPr lang="ru-RU" b="0" dirty="0"/>
          </a:p>
          <a:p>
            <a:pPr algn="just"/>
            <a:r>
              <a:rPr lang="ru-RU" b="0" dirty="0"/>
              <a:t>в отдельных случаях, когда размещаемая на сайте информация направлена не столько на информирование потребителя об ассортименте товаров или деятельности компании, сколько на привлечение внимания к конкретному товару и его выделение среди однородных товаров (например, всплывающий баннер), такая информация может быть признана </a:t>
            </a:r>
            <a:r>
              <a:rPr lang="ru-RU" b="0" dirty="0" smtClean="0"/>
              <a:t>рекламой</a:t>
            </a:r>
            <a:endParaRPr lang="ru-RU" b="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11003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Реклама медицинских услуг при отсутствии предупреждения о противопоказаниях и необходимости консультаций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8539648" cy="480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7620000" cy="8843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Медицинская услуга (косметология) при отсутствии соответствующей лицензии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3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167</TotalTime>
  <Words>937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Wingdings</vt:lpstr>
      <vt:lpstr>Главная</vt:lpstr>
      <vt:lpstr>РЕКЛАМА В СОЦИАЛЬНЫХ СЕТЯХ</vt:lpstr>
      <vt:lpstr>Презентация PowerPoint</vt:lpstr>
      <vt:lpstr>Развитие интернет-рекламы в России</vt:lpstr>
      <vt:lpstr>Распределение доли рынка по количеству пользователей</vt:lpstr>
      <vt:lpstr>Ограничения для рекламы в интернете </vt:lpstr>
      <vt:lpstr>Цели регулирования рекламы</vt:lpstr>
      <vt:lpstr>Не является рекламой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2016 году решений по делам о нарушении законодательства о рекламе вынесенных Хабаровским УФАС</vt:lpstr>
      <vt:lpstr>Презентация PowerPoint</vt:lpstr>
      <vt:lpstr>Барьеры на пути противодействия ненадлежащей рекламе в социальных сетях и сети интернет в целом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РЕКЛАМА В СОЦИАЛЬНЫХ СЕТЯХ</dc:title>
  <cp:lastModifiedBy>алексей</cp:lastModifiedBy>
  <cp:revision>14</cp:revision>
  <dcterms:modified xsi:type="dcterms:W3CDTF">2016-12-22T05:31:10Z</dcterms:modified>
</cp:coreProperties>
</file>